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58" r:id="rId4"/>
    <p:sldId id="263" r:id="rId5"/>
    <p:sldId id="259" r:id="rId6"/>
    <p:sldId id="260" r:id="rId7"/>
    <p:sldId id="261" r:id="rId8"/>
    <p:sldId id="262" r:id="rId9"/>
    <p:sldId id="264" r:id="rId10"/>
    <p:sldId id="265" r:id="rId11"/>
    <p:sldId id="276" r:id="rId12"/>
    <p:sldId id="266" r:id="rId13"/>
    <p:sldId id="277" r:id="rId14"/>
    <p:sldId id="267" r:id="rId15"/>
    <p:sldId id="278" r:id="rId16"/>
    <p:sldId id="268" r:id="rId17"/>
    <p:sldId id="270" r:id="rId18"/>
    <p:sldId id="271" r:id="rId19"/>
    <p:sldId id="272" r:id="rId20"/>
    <p:sldId id="274" r:id="rId2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419" autoAdjust="0"/>
  </p:normalViewPr>
  <p:slideViewPr>
    <p:cSldViewPr snapToGrid="0">
      <p:cViewPr varScale="1">
        <p:scale>
          <a:sx n="74" d="100"/>
          <a:sy n="74" d="100"/>
        </p:scale>
        <p:origin x="19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06185-6CEC-445C-BA41-D66B427879B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3175D05-3FB6-44EB-B9C9-3DBB4943B9D8}">
      <dgm:prSet/>
      <dgm:spPr/>
      <dgm:t>
        <a:bodyPr/>
        <a:lstStyle/>
        <a:p>
          <a:r>
            <a:rPr lang="en-US"/>
            <a:t>state-orchestrated and funded with the support of intelligence agencies and other government units </a:t>
          </a:r>
        </a:p>
      </dgm:t>
    </dgm:pt>
    <dgm:pt modelId="{2DDB336F-DD32-4918-8F9B-16288E977147}" type="parTrans" cxnId="{D1FEE330-D71D-4817-A2C7-56A963C63A10}">
      <dgm:prSet/>
      <dgm:spPr/>
      <dgm:t>
        <a:bodyPr/>
        <a:lstStyle/>
        <a:p>
          <a:endParaRPr lang="en-US"/>
        </a:p>
      </dgm:t>
    </dgm:pt>
    <dgm:pt modelId="{E6D47317-DF8A-4AFC-818C-CA509D4CD4B0}" type="sibTrans" cxnId="{D1FEE330-D71D-4817-A2C7-56A963C63A10}">
      <dgm:prSet/>
      <dgm:spPr/>
      <dgm:t>
        <a:bodyPr/>
        <a:lstStyle/>
        <a:p>
          <a:endParaRPr lang="en-US"/>
        </a:p>
      </dgm:t>
    </dgm:pt>
    <dgm:pt modelId="{D461F3ED-912F-4CB9-8F5F-C860A11AC332}">
      <dgm:prSet/>
      <dgm:spPr/>
      <dgm:t>
        <a:bodyPr/>
        <a:lstStyle/>
        <a:p>
          <a:r>
            <a:rPr lang="en-US"/>
            <a:t>parastate actors such as cartels, gangs, and rogue military and police </a:t>
          </a:r>
        </a:p>
      </dgm:t>
    </dgm:pt>
    <dgm:pt modelId="{D4A11E22-1308-4E33-888E-779FC8AEF4EC}" type="parTrans" cxnId="{9DBF427D-0E50-4108-A0B4-3B0C227A7AA3}">
      <dgm:prSet/>
      <dgm:spPr/>
      <dgm:t>
        <a:bodyPr/>
        <a:lstStyle/>
        <a:p>
          <a:endParaRPr lang="en-US"/>
        </a:p>
      </dgm:t>
    </dgm:pt>
    <dgm:pt modelId="{B4C2DB06-90AE-4A9A-B8C5-7F9CAD31C0CF}" type="sibTrans" cxnId="{9DBF427D-0E50-4108-A0B4-3B0C227A7AA3}">
      <dgm:prSet/>
      <dgm:spPr/>
      <dgm:t>
        <a:bodyPr/>
        <a:lstStyle/>
        <a:p>
          <a:endParaRPr lang="en-US"/>
        </a:p>
      </dgm:t>
    </dgm:pt>
    <dgm:pt modelId="{81129F5C-0D44-49E2-A186-C08E07084B64}">
      <dgm:prSet/>
      <dgm:spPr/>
      <dgm:t>
        <a:bodyPr/>
        <a:lstStyle/>
        <a:p>
          <a:r>
            <a:rPr lang="en-US"/>
            <a:t>ordinary citizens incited by political and media elites  = “mob censorship”</a:t>
          </a:r>
        </a:p>
      </dgm:t>
    </dgm:pt>
    <dgm:pt modelId="{EF2F33C7-18A1-4902-82FA-98AED1144AFF}" type="parTrans" cxnId="{C07E48FD-B34A-4A63-975E-14A8F2E1AAF1}">
      <dgm:prSet/>
      <dgm:spPr/>
      <dgm:t>
        <a:bodyPr/>
        <a:lstStyle/>
        <a:p>
          <a:endParaRPr lang="en-US"/>
        </a:p>
      </dgm:t>
    </dgm:pt>
    <dgm:pt modelId="{2DBD28E6-5CB1-46F0-8009-A38596F58FD5}" type="sibTrans" cxnId="{C07E48FD-B34A-4A63-975E-14A8F2E1AAF1}">
      <dgm:prSet/>
      <dgm:spPr/>
      <dgm:t>
        <a:bodyPr/>
        <a:lstStyle/>
        <a:p>
          <a:endParaRPr lang="en-US"/>
        </a:p>
      </dgm:t>
    </dgm:pt>
    <dgm:pt modelId="{31336D6C-0444-46C9-8B93-609DC651C252}" type="pres">
      <dgm:prSet presAssocID="{E9B06185-6CEC-445C-BA41-D66B427879B7}" presName="vert0" presStyleCnt="0">
        <dgm:presLayoutVars>
          <dgm:dir/>
          <dgm:animOne val="branch"/>
          <dgm:animLvl val="lvl"/>
        </dgm:presLayoutVars>
      </dgm:prSet>
      <dgm:spPr/>
      <dgm:t>
        <a:bodyPr/>
        <a:lstStyle/>
        <a:p>
          <a:endParaRPr lang="en-US"/>
        </a:p>
      </dgm:t>
    </dgm:pt>
    <dgm:pt modelId="{C8D54989-0615-4C34-9BAF-66D54D3A2609}" type="pres">
      <dgm:prSet presAssocID="{23175D05-3FB6-44EB-B9C9-3DBB4943B9D8}" presName="thickLine" presStyleLbl="alignNode1" presStyleIdx="0" presStyleCnt="3"/>
      <dgm:spPr/>
    </dgm:pt>
    <dgm:pt modelId="{C83014E7-92BF-4D1A-885E-9441DCFAC9C0}" type="pres">
      <dgm:prSet presAssocID="{23175D05-3FB6-44EB-B9C9-3DBB4943B9D8}" presName="horz1" presStyleCnt="0"/>
      <dgm:spPr/>
    </dgm:pt>
    <dgm:pt modelId="{7B9C4E95-190D-4B0A-AADA-275D7EA0A855}" type="pres">
      <dgm:prSet presAssocID="{23175D05-3FB6-44EB-B9C9-3DBB4943B9D8}" presName="tx1" presStyleLbl="revTx" presStyleIdx="0" presStyleCnt="3"/>
      <dgm:spPr/>
      <dgm:t>
        <a:bodyPr/>
        <a:lstStyle/>
        <a:p>
          <a:endParaRPr lang="en-US"/>
        </a:p>
      </dgm:t>
    </dgm:pt>
    <dgm:pt modelId="{1372AF30-F4EB-49FE-96C9-C7928F152AEC}" type="pres">
      <dgm:prSet presAssocID="{23175D05-3FB6-44EB-B9C9-3DBB4943B9D8}" presName="vert1" presStyleCnt="0"/>
      <dgm:spPr/>
    </dgm:pt>
    <dgm:pt modelId="{6F6A4800-049C-49F9-94E2-70E264DCC8C2}" type="pres">
      <dgm:prSet presAssocID="{D461F3ED-912F-4CB9-8F5F-C860A11AC332}" presName="thickLine" presStyleLbl="alignNode1" presStyleIdx="1" presStyleCnt="3"/>
      <dgm:spPr/>
    </dgm:pt>
    <dgm:pt modelId="{BE60B454-1C4F-46AF-B8A8-F5F0A22A19D0}" type="pres">
      <dgm:prSet presAssocID="{D461F3ED-912F-4CB9-8F5F-C860A11AC332}" presName="horz1" presStyleCnt="0"/>
      <dgm:spPr/>
    </dgm:pt>
    <dgm:pt modelId="{1B6D5161-7017-4B80-8571-8FDB86C0DC47}" type="pres">
      <dgm:prSet presAssocID="{D461F3ED-912F-4CB9-8F5F-C860A11AC332}" presName="tx1" presStyleLbl="revTx" presStyleIdx="1" presStyleCnt="3"/>
      <dgm:spPr/>
      <dgm:t>
        <a:bodyPr/>
        <a:lstStyle/>
        <a:p>
          <a:endParaRPr lang="en-US"/>
        </a:p>
      </dgm:t>
    </dgm:pt>
    <dgm:pt modelId="{9BF4967C-1F08-492D-A9FA-05024FEFD0DF}" type="pres">
      <dgm:prSet presAssocID="{D461F3ED-912F-4CB9-8F5F-C860A11AC332}" presName="vert1" presStyleCnt="0"/>
      <dgm:spPr/>
    </dgm:pt>
    <dgm:pt modelId="{C83BBB49-3998-4483-827F-06F62764463E}" type="pres">
      <dgm:prSet presAssocID="{81129F5C-0D44-49E2-A186-C08E07084B64}" presName="thickLine" presStyleLbl="alignNode1" presStyleIdx="2" presStyleCnt="3"/>
      <dgm:spPr/>
    </dgm:pt>
    <dgm:pt modelId="{898C0912-0105-4897-A851-41FB8A5C40FC}" type="pres">
      <dgm:prSet presAssocID="{81129F5C-0D44-49E2-A186-C08E07084B64}" presName="horz1" presStyleCnt="0"/>
      <dgm:spPr/>
    </dgm:pt>
    <dgm:pt modelId="{45BDBB7F-ABC9-49E1-86FD-10DD4E689087}" type="pres">
      <dgm:prSet presAssocID="{81129F5C-0D44-49E2-A186-C08E07084B64}" presName="tx1" presStyleLbl="revTx" presStyleIdx="2" presStyleCnt="3"/>
      <dgm:spPr/>
      <dgm:t>
        <a:bodyPr/>
        <a:lstStyle/>
        <a:p>
          <a:endParaRPr lang="en-US"/>
        </a:p>
      </dgm:t>
    </dgm:pt>
    <dgm:pt modelId="{AF3F0110-1C1D-4D8D-B035-6BD336276350}" type="pres">
      <dgm:prSet presAssocID="{81129F5C-0D44-49E2-A186-C08E07084B64}" presName="vert1" presStyleCnt="0"/>
      <dgm:spPr/>
    </dgm:pt>
  </dgm:ptLst>
  <dgm:cxnLst>
    <dgm:cxn modelId="{AFD3B3A1-B089-4197-87EC-BDAF1FDFBED7}" type="presOf" srcId="{81129F5C-0D44-49E2-A186-C08E07084B64}" destId="{45BDBB7F-ABC9-49E1-86FD-10DD4E689087}" srcOrd="0" destOrd="0" presId="urn:microsoft.com/office/officeart/2008/layout/LinedList"/>
    <dgm:cxn modelId="{E45CD875-32AA-42C2-B313-1EFB51545FAA}" type="presOf" srcId="{D461F3ED-912F-4CB9-8F5F-C860A11AC332}" destId="{1B6D5161-7017-4B80-8571-8FDB86C0DC47}" srcOrd="0" destOrd="0" presId="urn:microsoft.com/office/officeart/2008/layout/LinedList"/>
    <dgm:cxn modelId="{C07E48FD-B34A-4A63-975E-14A8F2E1AAF1}" srcId="{E9B06185-6CEC-445C-BA41-D66B427879B7}" destId="{81129F5C-0D44-49E2-A186-C08E07084B64}" srcOrd="2" destOrd="0" parTransId="{EF2F33C7-18A1-4902-82FA-98AED1144AFF}" sibTransId="{2DBD28E6-5CB1-46F0-8009-A38596F58FD5}"/>
    <dgm:cxn modelId="{D1FEE330-D71D-4817-A2C7-56A963C63A10}" srcId="{E9B06185-6CEC-445C-BA41-D66B427879B7}" destId="{23175D05-3FB6-44EB-B9C9-3DBB4943B9D8}" srcOrd="0" destOrd="0" parTransId="{2DDB336F-DD32-4918-8F9B-16288E977147}" sibTransId="{E6D47317-DF8A-4AFC-818C-CA509D4CD4B0}"/>
    <dgm:cxn modelId="{EA4459E8-116C-4A3C-9E9D-69F3C8D7B37E}" type="presOf" srcId="{E9B06185-6CEC-445C-BA41-D66B427879B7}" destId="{31336D6C-0444-46C9-8B93-609DC651C252}" srcOrd="0" destOrd="0" presId="urn:microsoft.com/office/officeart/2008/layout/LinedList"/>
    <dgm:cxn modelId="{E884894E-FC3B-4AEF-84B2-9EFB74BA7E6E}" type="presOf" srcId="{23175D05-3FB6-44EB-B9C9-3DBB4943B9D8}" destId="{7B9C4E95-190D-4B0A-AADA-275D7EA0A855}" srcOrd="0" destOrd="0" presId="urn:microsoft.com/office/officeart/2008/layout/LinedList"/>
    <dgm:cxn modelId="{9DBF427D-0E50-4108-A0B4-3B0C227A7AA3}" srcId="{E9B06185-6CEC-445C-BA41-D66B427879B7}" destId="{D461F3ED-912F-4CB9-8F5F-C860A11AC332}" srcOrd="1" destOrd="0" parTransId="{D4A11E22-1308-4E33-888E-779FC8AEF4EC}" sibTransId="{B4C2DB06-90AE-4A9A-B8C5-7F9CAD31C0CF}"/>
    <dgm:cxn modelId="{DF67F78B-08F5-494D-9F8B-AAAAFA4DDE9E}" type="presParOf" srcId="{31336D6C-0444-46C9-8B93-609DC651C252}" destId="{C8D54989-0615-4C34-9BAF-66D54D3A2609}" srcOrd="0" destOrd="0" presId="urn:microsoft.com/office/officeart/2008/layout/LinedList"/>
    <dgm:cxn modelId="{1216109D-48CD-4597-AC49-BF4D4ED81C5A}" type="presParOf" srcId="{31336D6C-0444-46C9-8B93-609DC651C252}" destId="{C83014E7-92BF-4D1A-885E-9441DCFAC9C0}" srcOrd="1" destOrd="0" presId="urn:microsoft.com/office/officeart/2008/layout/LinedList"/>
    <dgm:cxn modelId="{A6C0C035-DD2E-499D-B571-D6F92B9E2314}" type="presParOf" srcId="{C83014E7-92BF-4D1A-885E-9441DCFAC9C0}" destId="{7B9C4E95-190D-4B0A-AADA-275D7EA0A855}" srcOrd="0" destOrd="0" presId="urn:microsoft.com/office/officeart/2008/layout/LinedList"/>
    <dgm:cxn modelId="{2AB45424-63F4-4239-904E-E04EC32C9DBB}" type="presParOf" srcId="{C83014E7-92BF-4D1A-885E-9441DCFAC9C0}" destId="{1372AF30-F4EB-49FE-96C9-C7928F152AEC}" srcOrd="1" destOrd="0" presId="urn:microsoft.com/office/officeart/2008/layout/LinedList"/>
    <dgm:cxn modelId="{5F1C1E0F-AA46-488E-B2F3-C33FCABD6EDB}" type="presParOf" srcId="{31336D6C-0444-46C9-8B93-609DC651C252}" destId="{6F6A4800-049C-49F9-94E2-70E264DCC8C2}" srcOrd="2" destOrd="0" presId="urn:microsoft.com/office/officeart/2008/layout/LinedList"/>
    <dgm:cxn modelId="{B54F175A-818F-4CCC-A3E0-CD7B44D646FB}" type="presParOf" srcId="{31336D6C-0444-46C9-8B93-609DC651C252}" destId="{BE60B454-1C4F-46AF-B8A8-F5F0A22A19D0}" srcOrd="3" destOrd="0" presId="urn:microsoft.com/office/officeart/2008/layout/LinedList"/>
    <dgm:cxn modelId="{144129F4-D3DD-4834-A4C2-A933A9185313}" type="presParOf" srcId="{BE60B454-1C4F-46AF-B8A8-F5F0A22A19D0}" destId="{1B6D5161-7017-4B80-8571-8FDB86C0DC47}" srcOrd="0" destOrd="0" presId="urn:microsoft.com/office/officeart/2008/layout/LinedList"/>
    <dgm:cxn modelId="{B091DF3A-7C87-4C13-8361-5A5FBE58795B}" type="presParOf" srcId="{BE60B454-1C4F-46AF-B8A8-F5F0A22A19D0}" destId="{9BF4967C-1F08-492D-A9FA-05024FEFD0DF}" srcOrd="1" destOrd="0" presId="urn:microsoft.com/office/officeart/2008/layout/LinedList"/>
    <dgm:cxn modelId="{5F4C0CA2-C9BC-47C7-BA74-BB63CA466C29}" type="presParOf" srcId="{31336D6C-0444-46C9-8B93-609DC651C252}" destId="{C83BBB49-3998-4483-827F-06F62764463E}" srcOrd="4" destOrd="0" presId="urn:microsoft.com/office/officeart/2008/layout/LinedList"/>
    <dgm:cxn modelId="{7A59AFC5-45BA-4DA6-AA0B-ED8E41FF4B77}" type="presParOf" srcId="{31336D6C-0444-46C9-8B93-609DC651C252}" destId="{898C0912-0105-4897-A851-41FB8A5C40FC}" srcOrd="5" destOrd="0" presId="urn:microsoft.com/office/officeart/2008/layout/LinedList"/>
    <dgm:cxn modelId="{DBD19C24-C667-4837-84F9-88E60D39C618}" type="presParOf" srcId="{898C0912-0105-4897-A851-41FB8A5C40FC}" destId="{45BDBB7F-ABC9-49E1-86FD-10DD4E689087}" srcOrd="0" destOrd="0" presId="urn:microsoft.com/office/officeart/2008/layout/LinedList"/>
    <dgm:cxn modelId="{0C4CAF7E-C507-44DE-B6FD-72D51BD2BA54}" type="presParOf" srcId="{898C0912-0105-4897-A851-41FB8A5C40FC}" destId="{AF3F0110-1C1D-4D8D-B035-6BD33627635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54989-0615-4C34-9BAF-66D54D3A2609}">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C4E95-190D-4B0A-AADA-275D7EA0A855}">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a:t>state-orchestrated and funded with the support of intelligence agencies and other government units </a:t>
          </a:r>
        </a:p>
      </dsp:txBody>
      <dsp:txXfrm>
        <a:off x="0" y="2703"/>
        <a:ext cx="6900512" cy="1843578"/>
      </dsp:txXfrm>
    </dsp:sp>
    <dsp:sp modelId="{6F6A4800-049C-49F9-94E2-70E264DCC8C2}">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D5161-7017-4B80-8571-8FDB86C0DC47}">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a:t>parastate actors such as cartels, gangs, and rogue military and police </a:t>
          </a:r>
        </a:p>
      </dsp:txBody>
      <dsp:txXfrm>
        <a:off x="0" y="1846281"/>
        <a:ext cx="6900512" cy="1843578"/>
      </dsp:txXfrm>
    </dsp:sp>
    <dsp:sp modelId="{C83BBB49-3998-4483-827F-06F62764463E}">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DBB7F-ABC9-49E1-86FD-10DD4E68908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a:t>ordinary citizens incited by political and media elites  = “mob censorship”</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5B108F5-3B6F-46D0-8A68-FA4CA074B4BD}" type="datetimeFigureOut">
              <a:rPr lang="en-US" smtClean="0"/>
              <a:t>12/1/2021</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04D524C5-9CEE-4F39-8557-1443CF2662AC}" type="slidenum">
              <a:rPr lang="en-US" smtClean="0"/>
              <a:t>‹#›</a:t>
            </a:fld>
            <a:endParaRPr lang="en-US"/>
          </a:p>
        </p:txBody>
      </p:sp>
    </p:spTree>
    <p:extLst>
      <p:ext uri="{BB962C8B-B14F-4D97-AF65-F5344CB8AC3E}">
        <p14:creationId xmlns:p14="http://schemas.microsoft.com/office/powerpoint/2010/main" val="263222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308722E-3450-4B94-AD70-39C7154E1185}" type="datetimeFigureOut">
              <a:rPr lang="en-US" smtClean="0"/>
              <a:t>12/1/2021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165B5F3-7900-4EDA-8E0C-387236F64AA2}" type="slidenum">
              <a:rPr lang="en-US" smtClean="0"/>
              <a:t>‹#›</a:t>
            </a:fld>
            <a:endParaRPr lang="en-US"/>
          </a:p>
        </p:txBody>
      </p:sp>
    </p:spTree>
    <p:extLst>
      <p:ext uri="{BB962C8B-B14F-4D97-AF65-F5344CB8AC3E}">
        <p14:creationId xmlns:p14="http://schemas.microsoft.com/office/powerpoint/2010/main" val="3259365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Hate speech is the vilification of an identifiable group in order to stigmatize its members and cause them harm. </a:t>
            </a:r>
          </a:p>
          <a:p>
            <a:endParaRPr lang="en-US" dirty="0"/>
          </a:p>
          <a:p>
            <a:r>
              <a:rPr lang="en-US" dirty="0"/>
              <a:t>The group could be distinguished by race, ethnicity, religion, nationality, immigrant status, gender, sexual orientation or any other feature that is applied in an unfairly discriminatory manner Public incitement to violence or hatred directed to groups or individuals on the basis of belonging to a group defined by race, color, region, descent and national or ethnic origin.</a:t>
            </a:r>
          </a:p>
          <a:p>
            <a:endParaRPr lang="en-US" dirty="0"/>
          </a:p>
          <a:p>
            <a:r>
              <a:rPr lang="en-US" dirty="0"/>
              <a:t>Expression includes spoken words, as well as symbols and images </a:t>
            </a:r>
          </a:p>
          <a:p>
            <a:endParaRPr lang="en-US" dirty="0"/>
          </a:p>
          <a:p>
            <a:r>
              <a:rPr lang="en-US" dirty="0"/>
              <a:t>Hate speech can inflict emotional distress or causing them to retreat fearfully from public life. </a:t>
            </a:r>
          </a:p>
          <a:p>
            <a:endParaRPr lang="en-US" dirty="0"/>
          </a:p>
        </p:txBody>
      </p:sp>
      <p:sp>
        <p:nvSpPr>
          <p:cNvPr id="4" name="Slide Number Placeholder 3"/>
          <p:cNvSpPr>
            <a:spLocks noGrp="1"/>
          </p:cNvSpPr>
          <p:nvPr>
            <p:ph type="sldNum" sz="quarter" idx="10"/>
          </p:nvPr>
        </p:nvSpPr>
        <p:spPr/>
        <p:txBody>
          <a:bodyPr/>
          <a:lstStyle/>
          <a:p>
            <a:fld id="{E165B5F3-7900-4EDA-8E0C-387236F64AA2}" type="slidenum">
              <a:rPr lang="en-US" smtClean="0"/>
              <a:t>2</a:t>
            </a:fld>
            <a:endParaRPr lang="en-US"/>
          </a:p>
        </p:txBody>
      </p:sp>
    </p:spTree>
    <p:extLst>
      <p:ext uri="{BB962C8B-B14F-4D97-AF65-F5344CB8AC3E}">
        <p14:creationId xmlns:p14="http://schemas.microsoft.com/office/powerpoint/2010/main" val="415236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Hate propaganda have undergone a pathological form of democratization. </a:t>
            </a:r>
          </a:p>
          <a:p>
            <a:r>
              <a:rPr lang="en-US" dirty="0"/>
              <a:t>Open digital environment brings into play many new kinds of loosely coordinated actors. </a:t>
            </a:r>
          </a:p>
          <a:p>
            <a:r>
              <a:rPr lang="en-US" dirty="0"/>
              <a:t>Many participants many be treating such online engagement as “fun entertainment” - the banalization of hate </a:t>
            </a:r>
          </a:p>
          <a:p>
            <a:endParaRPr lang="en-US" dirty="0"/>
          </a:p>
        </p:txBody>
      </p:sp>
      <p:sp>
        <p:nvSpPr>
          <p:cNvPr id="4" name="Slide Number Placeholder 3"/>
          <p:cNvSpPr>
            <a:spLocks noGrp="1"/>
          </p:cNvSpPr>
          <p:nvPr>
            <p:ph type="sldNum" sz="quarter" idx="10"/>
          </p:nvPr>
        </p:nvSpPr>
        <p:spPr/>
        <p:txBody>
          <a:bodyPr/>
          <a:lstStyle/>
          <a:p>
            <a:fld id="{E165B5F3-7900-4EDA-8E0C-387236F64AA2}" type="slidenum">
              <a:rPr lang="en-US" smtClean="0"/>
              <a:t>4</a:t>
            </a:fld>
            <a:endParaRPr lang="en-US"/>
          </a:p>
        </p:txBody>
      </p:sp>
    </p:spTree>
    <p:extLst>
      <p:ext uri="{BB962C8B-B14F-4D97-AF65-F5344CB8AC3E}">
        <p14:creationId xmlns:p14="http://schemas.microsoft.com/office/powerpoint/2010/main" val="84671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5B5F3-7900-4EDA-8E0C-387236F64AA2}" type="slidenum">
              <a:rPr lang="en-US" smtClean="0"/>
              <a:t>8</a:t>
            </a:fld>
            <a:endParaRPr lang="en-US"/>
          </a:p>
        </p:txBody>
      </p:sp>
    </p:spTree>
    <p:extLst>
      <p:ext uri="{BB962C8B-B14F-4D97-AF65-F5344CB8AC3E}">
        <p14:creationId xmlns:p14="http://schemas.microsoft.com/office/powerpoint/2010/main" val="86794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a:t>News companies have come to realize that online attacks are a pervasive problem that affects journalists’ wellbeing and work performance. </a:t>
            </a:r>
          </a:p>
          <a:p>
            <a:endParaRPr lang="en-US" dirty="0"/>
          </a:p>
        </p:txBody>
      </p:sp>
      <p:sp>
        <p:nvSpPr>
          <p:cNvPr id="4" name="Slide Number Placeholder 3"/>
          <p:cNvSpPr>
            <a:spLocks noGrp="1"/>
          </p:cNvSpPr>
          <p:nvPr>
            <p:ph type="sldNum" sz="quarter" idx="10"/>
          </p:nvPr>
        </p:nvSpPr>
        <p:spPr/>
        <p:txBody>
          <a:bodyPr/>
          <a:lstStyle/>
          <a:p>
            <a:fld id="{E165B5F3-7900-4EDA-8E0C-387236F64AA2}" type="slidenum">
              <a:rPr lang="en-US" smtClean="0"/>
              <a:t>11</a:t>
            </a:fld>
            <a:endParaRPr lang="en-US"/>
          </a:p>
        </p:txBody>
      </p:sp>
    </p:spTree>
    <p:extLst>
      <p:ext uri="{BB962C8B-B14F-4D97-AF65-F5344CB8AC3E}">
        <p14:creationId xmlns:p14="http://schemas.microsoft.com/office/powerpoint/2010/main" val="412983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Political and media actors foster anti-press hate in various ways. In some countries, governments are responsible for setting up armies of trolls that, harass and intimidate journalists and other actors. Hateful speech is bankrolled and legitimized by public officials, oftentimes with open support from sympathetic media organizations. In other cases, political and media demagogues incite the ‘dogpiling’ of oppositional journalists with hateful rhetoric that trickles down to digital attacks by citizen vigilantes. News anchors, commentators and guests launch campaigns against specific reporters who, in turn, suffer a barrage of hate speech – racism, misogyny, homophobia, religious discrimination from audiences. Because their actions endanger journalists, they are responsible for chilling public expression and putting journalists at risk.  </a:t>
            </a:r>
          </a:p>
          <a:p>
            <a:pPr defTabSz="924916">
              <a:defRPr/>
            </a:pPr>
            <a:r>
              <a:rPr lang="en-US" dirty="0"/>
              <a:t>Where human rights violations are rampant and political instability is dominant, the situation is more complicated than in countries with stronger rule of law and respect for human rights, including journalists’ right. In conflict settings, mechanisms for redressing injuries, seeking protection from the authorities, and utilizing legal resources to discourage hate actions may not be viable or effective options. Therefore, it is necessary to approach any recommendations cautiously and to localize recommended actions in ways that they are sensitive to specific contexts and opportunities.</a:t>
            </a:r>
          </a:p>
          <a:p>
            <a:endParaRPr lang="en-US" dirty="0"/>
          </a:p>
        </p:txBody>
      </p:sp>
      <p:sp>
        <p:nvSpPr>
          <p:cNvPr id="4" name="Slide Number Placeholder 3"/>
          <p:cNvSpPr>
            <a:spLocks noGrp="1"/>
          </p:cNvSpPr>
          <p:nvPr>
            <p:ph type="sldNum" sz="quarter" idx="10"/>
          </p:nvPr>
        </p:nvSpPr>
        <p:spPr/>
        <p:txBody>
          <a:bodyPr/>
          <a:lstStyle/>
          <a:p>
            <a:fld id="{E165B5F3-7900-4EDA-8E0C-387236F64AA2}" type="slidenum">
              <a:rPr lang="en-US" smtClean="0"/>
              <a:t>17</a:t>
            </a:fld>
            <a:endParaRPr lang="en-US"/>
          </a:p>
        </p:txBody>
      </p:sp>
    </p:spTree>
    <p:extLst>
      <p:ext uri="{BB962C8B-B14F-4D97-AF65-F5344CB8AC3E}">
        <p14:creationId xmlns:p14="http://schemas.microsoft.com/office/powerpoint/2010/main" val="352459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Political conditions for countering hate are dramatically different - from established democracies with high levels of respect for the rule of law to authoritarian regimes; from countries with strong rule of law to situations of pervasive lawlessness; from consolidated, cohesive societies to conflict/fragile settings. National legal traditions on free speech and anti-hate legislation also shape the environment for confronting hate. From extensive protection to various forms of hate speech (as in the case of the United States) to anti-hate legislation, the situation is quite different around the world. </a:t>
            </a:r>
          </a:p>
          <a:p>
            <a:endParaRPr lang="en-US" dirty="0"/>
          </a:p>
        </p:txBody>
      </p:sp>
      <p:sp>
        <p:nvSpPr>
          <p:cNvPr id="4" name="Slide Number Placeholder 3"/>
          <p:cNvSpPr>
            <a:spLocks noGrp="1"/>
          </p:cNvSpPr>
          <p:nvPr>
            <p:ph type="sldNum" sz="quarter" idx="10"/>
          </p:nvPr>
        </p:nvSpPr>
        <p:spPr/>
        <p:txBody>
          <a:bodyPr/>
          <a:lstStyle/>
          <a:p>
            <a:fld id="{E165B5F3-7900-4EDA-8E0C-387236F64AA2}" type="slidenum">
              <a:rPr lang="en-US" smtClean="0"/>
              <a:t>18</a:t>
            </a:fld>
            <a:endParaRPr lang="en-US"/>
          </a:p>
        </p:txBody>
      </p:sp>
    </p:spTree>
    <p:extLst>
      <p:ext uri="{BB962C8B-B14F-4D97-AF65-F5344CB8AC3E}">
        <p14:creationId xmlns:p14="http://schemas.microsoft.com/office/powerpoint/2010/main" val="380326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journalists and news organizations feature remedial actions to make it more difficult for rogue actors to access journalists, and to ensure that journalists have legal and psychological resources available in the aftermath of attacks. These actions are intended to provide immediate support to journalists who have suffered attacks, and to reduce the likelihood of future harassment. Suggested actions for newsrooms and social media companies include reducing the amount of hateful speech that journalists receive, facilitating the reporting of attacks, and setting up mechanisms to ensure fast and comprehensive responses to denunciations.  </a:t>
            </a:r>
          </a:p>
          <a:p>
            <a:r>
              <a:rPr lang="en-US" dirty="0"/>
              <a:t>These recommendations are relevant for supporting individuals and groups who, given their status as “public persons”, occupy prominent positions in society. Being a public person makes them particularly vulnerable to hate attacks. This group includes politicians, activists, celebrities, high-profile scholars, and social media influencers (</a:t>
            </a:r>
            <a:r>
              <a:rPr lang="en-US" dirty="0" err="1"/>
              <a:t>Rost</a:t>
            </a:r>
            <a:r>
              <a:rPr lang="en-US" dirty="0"/>
              <a:t> et al 2016). They are visible in legacy and social media – certainly, some more than others given their reputation and the specific demands of their jobs. They are easier to identify and to access. Publicity is a two-edged feature: as necessary as it is for certain careers, it makes people more vulnerable to hate. Thus, special attention, protection, and support is necessary.     </a:t>
            </a:r>
          </a:p>
          <a:p>
            <a:pPr defTabSz="924916">
              <a:defRPr/>
            </a:pPr>
            <a:r>
              <a:rPr lang="en-US" dirty="0"/>
              <a:t>Proposals to combat anti-press hate urge journalists to avoid contact with haters and to substantially reduce digital presence, even if it necessary for their work. Starving off the trolls is the common mantra (Granger 2021). Hardly anyone recommends that journalists should engage with haters to understand their views, enrich mutually, or dissuade them from espousing hatred. Rather than seeking to communicate, journalists are asked to avoid communication by blocking haters and minimizing their digital footprint. The assumption is that trying to converse with haters is purposeless, wasteful and dangerous. It is akin to Bernard Shaw’s observation about wrestling with a pig. </a:t>
            </a:r>
          </a:p>
          <a:p>
            <a:endParaRPr lang="en-US" dirty="0"/>
          </a:p>
        </p:txBody>
      </p:sp>
      <p:sp>
        <p:nvSpPr>
          <p:cNvPr id="4" name="Slide Number Placeholder 3"/>
          <p:cNvSpPr>
            <a:spLocks noGrp="1"/>
          </p:cNvSpPr>
          <p:nvPr>
            <p:ph type="sldNum" sz="quarter" idx="10"/>
          </p:nvPr>
        </p:nvSpPr>
        <p:spPr/>
        <p:txBody>
          <a:bodyPr/>
          <a:lstStyle/>
          <a:p>
            <a:fld id="{E165B5F3-7900-4EDA-8E0C-387236F64AA2}" type="slidenum">
              <a:rPr lang="en-US" smtClean="0"/>
              <a:t>19</a:t>
            </a:fld>
            <a:endParaRPr lang="en-US"/>
          </a:p>
        </p:txBody>
      </p:sp>
    </p:spTree>
    <p:extLst>
      <p:ext uri="{BB962C8B-B14F-4D97-AF65-F5344CB8AC3E}">
        <p14:creationId xmlns:p14="http://schemas.microsoft.com/office/powerpoint/2010/main" val="134431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5A8C48-16E6-4B8C-B935-EB81C26B110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77428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5A8C48-16E6-4B8C-B935-EB81C26B110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287959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5A8C48-16E6-4B8C-B935-EB81C26B110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6576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5A8C48-16E6-4B8C-B935-EB81C26B110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38839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5A8C48-16E6-4B8C-B935-EB81C26B110B}"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136357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5A8C48-16E6-4B8C-B935-EB81C26B110B}"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344537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5A8C48-16E6-4B8C-B935-EB81C26B110B}"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76083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5A8C48-16E6-4B8C-B935-EB81C26B110B}"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17238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A8C48-16E6-4B8C-B935-EB81C26B110B}"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25137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5A8C48-16E6-4B8C-B935-EB81C26B110B}"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43667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5A8C48-16E6-4B8C-B935-EB81C26B110B}"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87F79-F97D-49DF-8075-360D62E8DAE4}" type="slidenum">
              <a:rPr lang="en-US" smtClean="0"/>
              <a:t>‹#›</a:t>
            </a:fld>
            <a:endParaRPr lang="en-US"/>
          </a:p>
        </p:txBody>
      </p:sp>
    </p:spTree>
    <p:extLst>
      <p:ext uri="{BB962C8B-B14F-4D97-AF65-F5344CB8AC3E}">
        <p14:creationId xmlns:p14="http://schemas.microsoft.com/office/powerpoint/2010/main" val="371233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A8C48-16E6-4B8C-B935-EB81C26B110B}"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87F79-F97D-49DF-8075-360D62E8DAE4}" type="slidenum">
              <a:rPr lang="en-US" smtClean="0"/>
              <a:t>‹#›</a:t>
            </a:fld>
            <a:endParaRPr lang="en-US"/>
          </a:p>
        </p:txBody>
      </p:sp>
    </p:spTree>
    <p:extLst>
      <p:ext uri="{BB962C8B-B14F-4D97-AF65-F5344CB8AC3E}">
        <p14:creationId xmlns:p14="http://schemas.microsoft.com/office/powerpoint/2010/main" val="19629496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633" y="706726"/>
            <a:ext cx="10864734" cy="2387600"/>
          </a:xfrm>
        </p:spPr>
        <p:txBody>
          <a:bodyPr>
            <a:normAutofit fontScale="90000"/>
          </a:bodyPr>
          <a:lstStyle/>
          <a:p>
            <a:r>
              <a:rPr lang="en-US" dirty="0">
                <a:solidFill>
                  <a:srgbClr val="FFC000"/>
                </a:solidFill>
              </a:rPr>
              <a:t>Fighting digital hate against journalists: Lessons for countering hate speech </a:t>
            </a:r>
          </a:p>
        </p:txBody>
      </p:sp>
      <p:sp>
        <p:nvSpPr>
          <p:cNvPr id="3" name="Subtitle 2"/>
          <p:cNvSpPr>
            <a:spLocks noGrp="1"/>
          </p:cNvSpPr>
          <p:nvPr>
            <p:ph type="subTitle" idx="1"/>
          </p:nvPr>
        </p:nvSpPr>
        <p:spPr>
          <a:xfrm>
            <a:off x="1407621" y="3799268"/>
            <a:ext cx="9144000" cy="2181739"/>
          </a:xfrm>
        </p:spPr>
        <p:txBody>
          <a:bodyPr>
            <a:normAutofit fontScale="85000" lnSpcReduction="20000"/>
          </a:bodyPr>
          <a:lstStyle/>
          <a:p>
            <a:r>
              <a:rPr lang="en-US" dirty="0"/>
              <a:t>Silvio Waisbord</a:t>
            </a:r>
          </a:p>
          <a:p>
            <a:r>
              <a:rPr lang="en-US" dirty="0"/>
              <a:t>Director + Professor</a:t>
            </a:r>
          </a:p>
          <a:p>
            <a:r>
              <a:rPr lang="en-US" dirty="0"/>
              <a:t>School of Media and Public Affairs</a:t>
            </a:r>
          </a:p>
          <a:p>
            <a:r>
              <a:rPr lang="en-US" dirty="0"/>
              <a:t>George Washington </a:t>
            </a:r>
            <a:r>
              <a:rPr lang="en-US" dirty="0" smtClean="0"/>
              <a:t>University</a:t>
            </a:r>
          </a:p>
          <a:p>
            <a:endParaRPr lang="en-US" dirty="0"/>
          </a:p>
          <a:p>
            <a:r>
              <a:rPr lang="en-US" dirty="0" smtClean="0"/>
              <a:t>December 1, 2021</a:t>
            </a:r>
            <a:endParaRPr lang="en-US" dirty="0"/>
          </a:p>
        </p:txBody>
      </p:sp>
    </p:spTree>
    <p:extLst>
      <p:ext uri="{BB962C8B-B14F-4D97-AF65-F5344CB8AC3E}">
        <p14:creationId xmlns:p14="http://schemas.microsoft.com/office/powerpoint/2010/main" val="171568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US" sz="4800" dirty="0">
                <a:solidFill>
                  <a:srgbClr val="FFC000"/>
                </a:solidFill>
              </a:rPr>
              <a:t>levels of intervention</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6570" y="2203080"/>
            <a:ext cx="8302275" cy="4472224"/>
          </a:xfrm>
        </p:spPr>
        <p:txBody>
          <a:bodyPr anchor="ctr">
            <a:normAutofit/>
          </a:bodyPr>
          <a:lstStyle/>
          <a:p>
            <a:pPr marL="0" indent="0">
              <a:buNone/>
            </a:pPr>
            <a:r>
              <a:rPr lang="en-US" sz="2400" dirty="0">
                <a:solidFill>
                  <a:srgbClr val="FFC000"/>
                </a:solidFill>
              </a:rPr>
              <a:t>Individual-focused </a:t>
            </a:r>
            <a:r>
              <a:rPr lang="en-US" sz="2400" dirty="0" smtClean="0">
                <a:solidFill>
                  <a:srgbClr val="FFC000"/>
                </a:solidFill>
              </a:rPr>
              <a:t>approaches</a:t>
            </a:r>
            <a:endParaRPr lang="en-US" sz="2400" dirty="0"/>
          </a:p>
          <a:p>
            <a:pPr marL="0" indent="0">
              <a:buNone/>
            </a:pPr>
            <a:r>
              <a:rPr lang="en-US" sz="2400" dirty="0"/>
              <a:t>Shield journalists as much as possible from digital hate and to strengthen coping skills. </a:t>
            </a:r>
          </a:p>
          <a:p>
            <a:pPr lvl="1"/>
            <a:r>
              <a:rPr lang="en-US" dirty="0"/>
              <a:t>Foster safety by equipping journalists with digital skills to minimize the likelihood of being targeted </a:t>
            </a:r>
          </a:p>
          <a:p>
            <a:pPr lvl="1"/>
            <a:r>
              <a:rPr lang="en-US" dirty="0"/>
              <a:t>Strengthen journalists’ skills to recover from attacks. Resilience-building skills </a:t>
            </a:r>
          </a:p>
          <a:p>
            <a:pPr lvl="1"/>
            <a:r>
              <a:rPr lang="en-US" dirty="0"/>
              <a:t>Provide journalists with mechanisms and resources to seek and obtain legal and psychological support from newsrooms, non-government organizations, and the authorities.   </a:t>
            </a:r>
          </a:p>
          <a:p>
            <a:endParaRPr lang="en-US" sz="16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313" y="243301"/>
            <a:ext cx="5150277" cy="1442077"/>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085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AE94E3-A7DB-4868-B1E3-E49703488B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3455" y="228170"/>
            <a:ext cx="5279408" cy="392747"/>
          </a:xfrm>
        </p:spPr>
        <p:txBody>
          <a:bodyPr anchor="ctr">
            <a:normAutofit fontScale="90000"/>
          </a:bodyPr>
          <a:lstStyle/>
          <a:p>
            <a:r>
              <a:rPr lang="en-US" sz="4000" dirty="0"/>
              <a:t>levels of intervention</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9340" y="849087"/>
            <a:ext cx="6958180" cy="6008278"/>
          </a:xfrm>
        </p:spPr>
        <p:txBody>
          <a:bodyPr anchor="ctr">
            <a:normAutofit fontScale="92500"/>
          </a:bodyPr>
          <a:lstStyle/>
          <a:p>
            <a:pPr marL="0" indent="0">
              <a:buNone/>
            </a:pPr>
            <a:r>
              <a:rPr lang="en-US" sz="2000" dirty="0" smtClean="0">
                <a:solidFill>
                  <a:srgbClr val="FFC000"/>
                </a:solidFill>
              </a:rPr>
              <a:t>  Employer-focused </a:t>
            </a:r>
            <a:r>
              <a:rPr lang="en-US" sz="2000" dirty="0"/>
              <a:t>responses to protect, respond and </a:t>
            </a:r>
            <a:r>
              <a:rPr lang="en-US" sz="2000" dirty="0" smtClean="0"/>
              <a:t>                                     investigate/denounce </a:t>
            </a:r>
            <a:r>
              <a:rPr lang="en-US" sz="2000" dirty="0"/>
              <a:t>digital hate. </a:t>
            </a:r>
          </a:p>
          <a:p>
            <a:pPr marL="0" indent="0">
              <a:buNone/>
            </a:pPr>
            <a:endParaRPr lang="en-US" sz="2000" dirty="0"/>
          </a:p>
          <a:p>
            <a:pPr marL="0" indent="0">
              <a:buNone/>
            </a:pPr>
            <a:endParaRPr lang="en-US" sz="2000" dirty="0"/>
          </a:p>
          <a:p>
            <a:pPr lvl="1"/>
            <a:r>
              <a:rPr lang="en-US" dirty="0" smtClean="0"/>
              <a:t>Effective </a:t>
            </a:r>
            <a:r>
              <a:rPr lang="en-US" dirty="0"/>
              <a:t>mechanisms for journalists to report attacks and provide feedback within a relatively short amount of time</a:t>
            </a:r>
          </a:p>
          <a:p>
            <a:pPr lvl="1"/>
            <a:r>
              <a:rPr lang="en-US" dirty="0"/>
              <a:t>Provide necessary psychological and legal support</a:t>
            </a:r>
          </a:p>
          <a:p>
            <a:pPr lvl="1"/>
            <a:r>
              <a:rPr lang="en-US" dirty="0"/>
              <a:t>Document and conduct investigations into attacks</a:t>
            </a:r>
          </a:p>
          <a:p>
            <a:pPr lvl="1"/>
            <a:r>
              <a:rPr lang="en-US" dirty="0"/>
              <a:t>Monitor social media and other platforms for identifying anti-hate speech and monitoring possible coordination of attacks</a:t>
            </a:r>
          </a:p>
          <a:p>
            <a:pPr lvl="1"/>
            <a:r>
              <a:rPr lang="en-US" dirty="0"/>
              <a:t>Take an active public standing against digital hate targeted at journalists</a:t>
            </a:r>
          </a:p>
          <a:p>
            <a:pPr lvl="1"/>
            <a:r>
              <a:rPr lang="en-US" dirty="0"/>
              <a:t>Collaborate with social media platforms in gathering and analyzing patterns of attacks and identifying instigators and perpetrators. </a:t>
            </a:r>
          </a:p>
          <a:p>
            <a:endParaRPr lang="en-US" sz="13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742" y="1420214"/>
            <a:ext cx="4397433" cy="879486"/>
          </a:xfrm>
          <a:prstGeom prst="rect">
            <a:avLst/>
          </a:prstGeom>
        </p:spPr>
      </p:pic>
      <p:sp>
        <p:nvSpPr>
          <p:cNvPr id="23" name="Rectangle 22">
            <a:extLst>
              <a:ext uri="{FF2B5EF4-FFF2-40B4-BE49-F238E27FC236}">
                <a16:creationId xmlns:a16="http://schemas.microsoft.com/office/drawing/2014/main" id="{8CB5D2D7-DF65-4E86-BFBA-FFB9B5AC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7299606" y="3791457"/>
            <a:ext cx="4395569" cy="2351629"/>
          </a:xfrm>
          <a:prstGeom prst="rect">
            <a:avLst/>
          </a:prstGeom>
        </p:spPr>
      </p:pic>
    </p:spTree>
    <p:extLst>
      <p:ext uri="{BB962C8B-B14F-4D97-AF65-F5344CB8AC3E}">
        <p14:creationId xmlns:p14="http://schemas.microsoft.com/office/powerpoint/2010/main" val="803499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469B27-0875-4891-8EA7-C223CCDF56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79"/>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9006" y="146452"/>
            <a:ext cx="5441183" cy="611900"/>
          </a:xfrm>
        </p:spPr>
        <p:txBody>
          <a:bodyPr>
            <a:normAutofit fontScale="90000"/>
          </a:bodyPr>
          <a:lstStyle/>
          <a:p>
            <a:r>
              <a:rPr lang="en-US" dirty="0">
                <a:solidFill>
                  <a:srgbClr val="FFC000"/>
                </a:solidFill>
              </a:rPr>
              <a:t>levels of intervention</a:t>
            </a:r>
          </a:p>
        </p:txBody>
      </p:sp>
      <p:sp>
        <p:nvSpPr>
          <p:cNvPr id="3" name="Content Placeholder 2"/>
          <p:cNvSpPr>
            <a:spLocks noGrp="1"/>
          </p:cNvSpPr>
          <p:nvPr>
            <p:ph idx="1"/>
          </p:nvPr>
        </p:nvSpPr>
        <p:spPr>
          <a:xfrm>
            <a:off x="209006" y="1221500"/>
            <a:ext cx="6369215" cy="5269576"/>
          </a:xfrm>
        </p:spPr>
        <p:txBody>
          <a:bodyPr>
            <a:normAutofit/>
          </a:bodyPr>
          <a:lstStyle/>
          <a:p>
            <a:pPr marL="0" indent="0">
              <a:buNone/>
            </a:pPr>
            <a:r>
              <a:rPr lang="en-US" sz="2400" dirty="0">
                <a:solidFill>
                  <a:srgbClr val="FFC000"/>
                </a:solidFill>
              </a:rPr>
              <a:t>Civil society </a:t>
            </a:r>
            <a:r>
              <a:rPr lang="en-US" sz="2400" dirty="0"/>
              <a:t>has been the most active actor in combating online violence against journalists.</a:t>
            </a:r>
          </a:p>
          <a:p>
            <a:r>
              <a:rPr lang="en-US" sz="2400" dirty="0"/>
              <a:t>produced </a:t>
            </a:r>
            <a:r>
              <a:rPr lang="en-US" sz="2400" dirty="0" smtClean="0"/>
              <a:t>studies</a:t>
            </a:r>
            <a:endParaRPr lang="en-US" sz="2400" dirty="0"/>
          </a:p>
          <a:p>
            <a:r>
              <a:rPr lang="en-US" sz="2400" dirty="0"/>
              <a:t>developed training manuals and workshops</a:t>
            </a:r>
          </a:p>
          <a:p>
            <a:r>
              <a:rPr lang="en-US" sz="2400" dirty="0"/>
              <a:t>raised awareness about online violence</a:t>
            </a:r>
          </a:p>
          <a:p>
            <a:r>
              <a:rPr lang="en-US" sz="2400" dirty="0"/>
              <a:t>discussed actions and protocols with news organizations</a:t>
            </a:r>
          </a:p>
          <a:p>
            <a:r>
              <a:rPr lang="en-US" sz="2400" dirty="0"/>
              <a:t>established support </a:t>
            </a:r>
            <a:r>
              <a:rPr lang="en-US" sz="2400" dirty="0" smtClean="0"/>
              <a:t>networks  </a:t>
            </a:r>
            <a:endParaRPr lang="en-US" sz="2400" dirty="0"/>
          </a:p>
          <a:p>
            <a:r>
              <a:rPr lang="en-US" sz="2400" dirty="0"/>
              <a:t>advocacy </a:t>
            </a:r>
            <a:r>
              <a:rPr lang="en-US" sz="2400" dirty="0" smtClean="0"/>
              <a:t>- </a:t>
            </a:r>
            <a:r>
              <a:rPr lang="en-US" sz="2400" dirty="0"/>
              <a:t>make social media companies more responsive and transparent regarding the use of their </a:t>
            </a:r>
            <a:r>
              <a:rPr lang="en-US" sz="2400" dirty="0" smtClean="0"/>
              <a:t>platforms  </a:t>
            </a:r>
            <a:endParaRPr lang="en-US" sz="2400" dirty="0"/>
          </a:p>
          <a:p>
            <a:pPr marL="0" indent="0">
              <a:buNone/>
            </a:pPr>
            <a:r>
              <a:rPr lang="en-US" sz="2400" dirty="0"/>
              <a:t> </a:t>
            </a:r>
          </a:p>
        </p:txBody>
      </p:sp>
      <p:sp>
        <p:nvSpPr>
          <p:cNvPr id="14" name="Freeform: Shape 13">
            <a:extLst>
              <a:ext uri="{FF2B5EF4-FFF2-40B4-BE49-F238E27FC236}">
                <a16:creationId xmlns:a16="http://schemas.microsoft.com/office/drawing/2014/main" id="{6DF9758E-84A8-4D80-8A81-38FBBC5321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7516" y="0"/>
            <a:ext cx="4684485" cy="6858000"/>
          </a:xfrm>
          <a:custGeom>
            <a:avLst/>
            <a:gdLst>
              <a:gd name="connsiteX0" fmla="*/ 777179 w 4684485"/>
              <a:gd name="connsiteY0" fmla="*/ 0 h 6858000"/>
              <a:gd name="connsiteX1" fmla="*/ 4177011 w 4684485"/>
              <a:gd name="connsiteY1" fmla="*/ 0 h 6858000"/>
              <a:gd name="connsiteX2" fmla="*/ 4684485 w 4684485"/>
              <a:gd name="connsiteY2" fmla="*/ 0 h 6858000"/>
              <a:gd name="connsiteX3" fmla="*/ 4684485 w 4684485"/>
              <a:gd name="connsiteY3" fmla="*/ 6858000 h 6858000"/>
              <a:gd name="connsiteX4" fmla="*/ 4177011 w 4684485"/>
              <a:gd name="connsiteY4" fmla="*/ 6858000 h 6858000"/>
              <a:gd name="connsiteX5" fmla="*/ 0 w 4684485"/>
              <a:gd name="connsiteY5" fmla="*/ 6858000 h 6858000"/>
              <a:gd name="connsiteX6" fmla="*/ 2140 w 4684485"/>
              <a:gd name="connsiteY6" fmla="*/ 6853227 h 6858000"/>
              <a:gd name="connsiteX7" fmla="*/ 2645 w 4684485"/>
              <a:gd name="connsiteY7" fmla="*/ 6843360 h 6858000"/>
              <a:gd name="connsiteX8" fmla="*/ 5504 w 4684485"/>
              <a:gd name="connsiteY8" fmla="*/ 6818176 h 6858000"/>
              <a:gd name="connsiteX9" fmla="*/ 23629 w 4684485"/>
              <a:gd name="connsiteY9" fmla="*/ 6757651 h 6858000"/>
              <a:gd name="connsiteX10" fmla="*/ 58208 w 4684485"/>
              <a:gd name="connsiteY10" fmla="*/ 6674068 h 6858000"/>
              <a:gd name="connsiteX11" fmla="*/ 95020 w 4684485"/>
              <a:gd name="connsiteY11" fmla="*/ 6610847 h 6858000"/>
              <a:gd name="connsiteX12" fmla="*/ 65470 w 4684485"/>
              <a:gd name="connsiteY12" fmla="*/ 6624123 h 6858000"/>
              <a:gd name="connsiteX13" fmla="*/ 137286 w 4684485"/>
              <a:gd name="connsiteY13" fmla="*/ 6588010 h 6858000"/>
              <a:gd name="connsiteX14" fmla="*/ 180635 w 4684485"/>
              <a:gd name="connsiteY14" fmla="*/ 6495275 h 6858000"/>
              <a:gd name="connsiteX15" fmla="*/ 205042 w 4684485"/>
              <a:gd name="connsiteY15" fmla="*/ 6422756 h 6858000"/>
              <a:gd name="connsiteX16" fmla="*/ 209632 w 4684485"/>
              <a:gd name="connsiteY16" fmla="*/ 6358596 h 6858000"/>
              <a:gd name="connsiteX17" fmla="*/ 219796 w 4684485"/>
              <a:gd name="connsiteY17" fmla="*/ 6294314 h 6858000"/>
              <a:gd name="connsiteX18" fmla="*/ 248261 w 4684485"/>
              <a:gd name="connsiteY18" fmla="*/ 6248557 h 6858000"/>
              <a:gd name="connsiteX19" fmla="*/ 286066 w 4684485"/>
              <a:gd name="connsiteY19" fmla="*/ 5959276 h 6858000"/>
              <a:gd name="connsiteX20" fmla="*/ 285981 w 4684485"/>
              <a:gd name="connsiteY20" fmla="*/ 5957154 h 6858000"/>
              <a:gd name="connsiteX21" fmla="*/ 291575 w 4684485"/>
              <a:gd name="connsiteY21" fmla="*/ 5941942 h 6858000"/>
              <a:gd name="connsiteX22" fmla="*/ 294764 w 4684485"/>
              <a:gd name="connsiteY22" fmla="*/ 5940122 h 6858000"/>
              <a:gd name="connsiteX23" fmla="*/ 299218 w 4684485"/>
              <a:gd name="connsiteY23" fmla="*/ 5930161 h 6858000"/>
              <a:gd name="connsiteX24" fmla="*/ 309655 w 4684485"/>
              <a:gd name="connsiteY24" fmla="*/ 5911810 h 6858000"/>
              <a:gd name="connsiteX25" fmla="*/ 310049 w 4684485"/>
              <a:gd name="connsiteY25" fmla="*/ 5907181 h 6858000"/>
              <a:gd name="connsiteX26" fmla="*/ 323362 w 4684485"/>
              <a:gd name="connsiteY26" fmla="*/ 5877642 h 6858000"/>
              <a:gd name="connsiteX27" fmla="*/ 322807 w 4684485"/>
              <a:gd name="connsiteY27" fmla="*/ 5876666 h 6858000"/>
              <a:gd name="connsiteX28" fmla="*/ 323332 w 4684485"/>
              <a:gd name="connsiteY28" fmla="*/ 5865860 h 6858000"/>
              <a:gd name="connsiteX29" fmla="*/ 326018 w 4684485"/>
              <a:gd name="connsiteY29" fmla="*/ 5846502 h 6858000"/>
              <a:gd name="connsiteX30" fmla="*/ 323071 w 4684485"/>
              <a:gd name="connsiteY30" fmla="*/ 5794837 h 6858000"/>
              <a:gd name="connsiteX31" fmla="*/ 336871 w 4684485"/>
              <a:gd name="connsiteY31" fmla="*/ 5763977 h 6858000"/>
              <a:gd name="connsiteX32" fmla="*/ 339251 w 4684485"/>
              <a:gd name="connsiteY32" fmla="*/ 5757443 h 6858000"/>
              <a:gd name="connsiteX33" fmla="*/ 339135 w 4684485"/>
              <a:gd name="connsiteY33" fmla="*/ 5757177 h 6858000"/>
              <a:gd name="connsiteX34" fmla="*/ 341319 w 4684485"/>
              <a:gd name="connsiteY34" fmla="*/ 5750018 h 6858000"/>
              <a:gd name="connsiteX35" fmla="*/ 343592 w 4684485"/>
              <a:gd name="connsiteY35" fmla="*/ 5745527 h 6858000"/>
              <a:gd name="connsiteX36" fmla="*/ 348207 w 4684485"/>
              <a:gd name="connsiteY36" fmla="*/ 5732850 h 6858000"/>
              <a:gd name="connsiteX37" fmla="*/ 348708 w 4684485"/>
              <a:gd name="connsiteY37" fmla="*/ 5727596 h 6858000"/>
              <a:gd name="connsiteX38" fmla="*/ 339704 w 4684485"/>
              <a:gd name="connsiteY38" fmla="*/ 5678917 h 6858000"/>
              <a:gd name="connsiteX39" fmla="*/ 349027 w 4684485"/>
              <a:gd name="connsiteY39" fmla="*/ 5587240 h 6858000"/>
              <a:gd name="connsiteX40" fmla="*/ 360744 w 4684485"/>
              <a:gd name="connsiteY40" fmla="*/ 5496420 h 6858000"/>
              <a:gd name="connsiteX41" fmla="*/ 366191 w 4684485"/>
              <a:gd name="connsiteY41" fmla="*/ 5463512 h 6858000"/>
              <a:gd name="connsiteX42" fmla="*/ 370586 w 4684485"/>
              <a:gd name="connsiteY42" fmla="*/ 5404966 h 6858000"/>
              <a:gd name="connsiteX43" fmla="*/ 369304 w 4684485"/>
              <a:gd name="connsiteY43" fmla="*/ 5378223 h 6858000"/>
              <a:gd name="connsiteX44" fmla="*/ 369813 w 4684485"/>
              <a:gd name="connsiteY44" fmla="*/ 5377039 h 6858000"/>
              <a:gd name="connsiteX45" fmla="*/ 367865 w 4684485"/>
              <a:gd name="connsiteY45" fmla="*/ 5374688 h 6858000"/>
              <a:gd name="connsiteX46" fmla="*/ 367550 w 4684485"/>
              <a:gd name="connsiteY46" fmla="*/ 5369744 h 6858000"/>
              <a:gd name="connsiteX47" fmla="*/ 370308 w 4684485"/>
              <a:gd name="connsiteY47" fmla="*/ 5356163 h 6858000"/>
              <a:gd name="connsiteX48" fmla="*/ 371942 w 4684485"/>
              <a:gd name="connsiteY48" fmla="*/ 5351044 h 6858000"/>
              <a:gd name="connsiteX49" fmla="*/ 373062 w 4684485"/>
              <a:gd name="connsiteY49" fmla="*/ 5343580 h 6858000"/>
              <a:gd name="connsiteX50" fmla="*/ 372900 w 4684485"/>
              <a:gd name="connsiteY50" fmla="*/ 5343400 h 6858000"/>
              <a:gd name="connsiteX51" fmla="*/ 374322 w 4684485"/>
              <a:gd name="connsiteY51" fmla="*/ 5336400 h 6858000"/>
              <a:gd name="connsiteX52" fmla="*/ 383674 w 4684485"/>
              <a:gd name="connsiteY52" fmla="*/ 5302100 h 6858000"/>
              <a:gd name="connsiteX53" fmla="*/ 372456 w 4684485"/>
              <a:gd name="connsiteY53" fmla="*/ 5257295 h 6858000"/>
              <a:gd name="connsiteX54" fmla="*/ 372166 w 4684485"/>
              <a:gd name="connsiteY54" fmla="*/ 5238668 h 6858000"/>
              <a:gd name="connsiteX55" fmla="*/ 370995 w 4684485"/>
              <a:gd name="connsiteY55" fmla="*/ 5228745 h 6858000"/>
              <a:gd name="connsiteX56" fmla="*/ 370266 w 4684485"/>
              <a:gd name="connsiteY56" fmla="*/ 5228139 h 6858000"/>
              <a:gd name="connsiteX57" fmla="*/ 379329 w 4684485"/>
              <a:gd name="connsiteY57" fmla="*/ 5195257 h 6858000"/>
              <a:gd name="connsiteX58" fmla="*/ 379004 w 4684485"/>
              <a:gd name="connsiteY58" fmla="*/ 5190924 h 6858000"/>
              <a:gd name="connsiteX59" fmla="*/ 386868 w 4684485"/>
              <a:gd name="connsiteY59" fmla="*/ 5169448 h 6858000"/>
              <a:gd name="connsiteX60" fmla="*/ 389886 w 4684485"/>
              <a:gd name="connsiteY60" fmla="*/ 5158375 h 6858000"/>
              <a:gd name="connsiteX61" fmla="*/ 392889 w 4684485"/>
              <a:gd name="connsiteY61" fmla="*/ 5155200 h 6858000"/>
              <a:gd name="connsiteX62" fmla="*/ 396254 w 4684485"/>
              <a:gd name="connsiteY62" fmla="*/ 5138880 h 6858000"/>
              <a:gd name="connsiteX63" fmla="*/ 395829 w 4684485"/>
              <a:gd name="connsiteY63" fmla="*/ 5137025 h 6858000"/>
              <a:gd name="connsiteX64" fmla="*/ 401622 w 4684485"/>
              <a:gd name="connsiteY64" fmla="*/ 5123497 h 6858000"/>
              <a:gd name="connsiteX65" fmla="*/ 410123 w 4684485"/>
              <a:gd name="connsiteY65" fmla="*/ 5112085 h 6858000"/>
              <a:gd name="connsiteX66" fmla="*/ 427310 w 4684485"/>
              <a:gd name="connsiteY66" fmla="*/ 4973536 h 6858000"/>
              <a:gd name="connsiteX67" fmla="*/ 473870 w 4684485"/>
              <a:gd name="connsiteY67" fmla="*/ 4853262 h 6858000"/>
              <a:gd name="connsiteX68" fmla="*/ 523687 w 4684485"/>
              <a:gd name="connsiteY68" fmla="*/ 4579511 h 6858000"/>
              <a:gd name="connsiteX69" fmla="*/ 596846 w 4684485"/>
              <a:gd name="connsiteY69" fmla="*/ 4088638 h 6858000"/>
              <a:gd name="connsiteX70" fmla="*/ 609911 w 4684485"/>
              <a:gd name="connsiteY70" fmla="*/ 3862564 h 6858000"/>
              <a:gd name="connsiteX71" fmla="*/ 620392 w 4684485"/>
              <a:gd name="connsiteY71" fmla="*/ 3821134 h 6858000"/>
              <a:gd name="connsiteX72" fmla="*/ 626965 w 4684485"/>
              <a:gd name="connsiteY72" fmla="*/ 3810557 h 6858000"/>
              <a:gd name="connsiteX73" fmla="*/ 652536 w 4684485"/>
              <a:gd name="connsiteY73" fmla="*/ 3736429 h 6858000"/>
              <a:gd name="connsiteX74" fmla="*/ 659855 w 4684485"/>
              <a:gd name="connsiteY74" fmla="*/ 3715640 h 6858000"/>
              <a:gd name="connsiteX75" fmla="*/ 662133 w 4684485"/>
              <a:gd name="connsiteY75" fmla="*/ 3696308 h 6858000"/>
              <a:gd name="connsiteX76" fmla="*/ 659163 w 4684485"/>
              <a:gd name="connsiteY76" fmla="*/ 3690549 h 6858000"/>
              <a:gd name="connsiteX77" fmla="*/ 662546 w 4684485"/>
              <a:gd name="connsiteY77" fmla="*/ 3678883 h 6858000"/>
              <a:gd name="connsiteX78" fmla="*/ 662606 w 4684485"/>
              <a:gd name="connsiteY78" fmla="*/ 3675471 h 6858000"/>
              <a:gd name="connsiteX79" fmla="*/ 663794 w 4684485"/>
              <a:gd name="connsiteY79" fmla="*/ 3656229 h 6858000"/>
              <a:gd name="connsiteX80" fmla="*/ 687156 w 4684485"/>
              <a:gd name="connsiteY80" fmla="*/ 3622733 h 6858000"/>
              <a:gd name="connsiteX81" fmla="*/ 698770 w 4684485"/>
              <a:gd name="connsiteY81" fmla="*/ 3575278 h 6858000"/>
              <a:gd name="connsiteX82" fmla="*/ 763441 w 4684485"/>
              <a:gd name="connsiteY82" fmla="*/ 3372843 h 6858000"/>
              <a:gd name="connsiteX83" fmla="*/ 851549 w 4684485"/>
              <a:gd name="connsiteY83" fmla="*/ 3204760 h 6858000"/>
              <a:gd name="connsiteX84" fmla="*/ 895113 w 4684485"/>
              <a:gd name="connsiteY84" fmla="*/ 3073177 h 6858000"/>
              <a:gd name="connsiteX85" fmla="*/ 904829 w 4684485"/>
              <a:gd name="connsiteY85" fmla="*/ 3066373 h 6858000"/>
              <a:gd name="connsiteX86" fmla="*/ 912657 w 4684485"/>
              <a:gd name="connsiteY86" fmla="*/ 3053733 h 6858000"/>
              <a:gd name="connsiteX87" fmla="*/ 922201 w 4684485"/>
              <a:gd name="connsiteY87" fmla="*/ 3037464 h 6858000"/>
              <a:gd name="connsiteX88" fmla="*/ 927105 w 4684485"/>
              <a:gd name="connsiteY88" fmla="*/ 3027885 h 6858000"/>
              <a:gd name="connsiteX89" fmla="*/ 938351 w 4684485"/>
              <a:gd name="connsiteY89" fmla="*/ 3010448 h 6858000"/>
              <a:gd name="connsiteX90" fmla="*/ 938967 w 4684485"/>
              <a:gd name="connsiteY90" fmla="*/ 3005842 h 6858000"/>
              <a:gd name="connsiteX91" fmla="*/ 953615 w 4684485"/>
              <a:gd name="connsiteY91" fmla="*/ 2977449 h 6858000"/>
              <a:gd name="connsiteX92" fmla="*/ 953111 w 4684485"/>
              <a:gd name="connsiteY92" fmla="*/ 2976418 h 6858000"/>
              <a:gd name="connsiteX93" fmla="*/ 954155 w 4684485"/>
              <a:gd name="connsiteY93" fmla="*/ 2965627 h 6858000"/>
              <a:gd name="connsiteX94" fmla="*/ 957765 w 4684485"/>
              <a:gd name="connsiteY94" fmla="*/ 2946457 h 6858000"/>
              <a:gd name="connsiteX95" fmla="*/ 957350 w 4684485"/>
              <a:gd name="connsiteY95" fmla="*/ 2894353 h 6858000"/>
              <a:gd name="connsiteX96" fmla="*/ 972544 w 4684485"/>
              <a:gd name="connsiteY96" fmla="*/ 2864679 h 6858000"/>
              <a:gd name="connsiteX97" fmla="*/ 975222 w 4684485"/>
              <a:gd name="connsiteY97" fmla="*/ 2858346 h 6858000"/>
              <a:gd name="connsiteX98" fmla="*/ 975121 w 4684485"/>
              <a:gd name="connsiteY98" fmla="*/ 2858070 h 6858000"/>
              <a:gd name="connsiteX99" fmla="*/ 977634 w 4684485"/>
              <a:gd name="connsiteY99" fmla="*/ 2851093 h 6858000"/>
              <a:gd name="connsiteX100" fmla="*/ 980107 w 4684485"/>
              <a:gd name="connsiteY100" fmla="*/ 2846800 h 6858000"/>
              <a:gd name="connsiteX101" fmla="*/ 985305 w 4684485"/>
              <a:gd name="connsiteY101" fmla="*/ 2834510 h 6858000"/>
              <a:gd name="connsiteX102" fmla="*/ 986057 w 4684485"/>
              <a:gd name="connsiteY102" fmla="*/ 2829288 h 6858000"/>
              <a:gd name="connsiteX103" fmla="*/ 984861 w 4684485"/>
              <a:gd name="connsiteY103" fmla="*/ 2825781 h 6858000"/>
              <a:gd name="connsiteX104" fmla="*/ 985547 w 4684485"/>
              <a:gd name="connsiteY104" fmla="*/ 2824862 h 6858000"/>
              <a:gd name="connsiteX105" fmla="*/ 989979 w 4684485"/>
              <a:gd name="connsiteY105" fmla="*/ 2796846 h 6858000"/>
              <a:gd name="connsiteX106" fmla="*/ 1005909 w 4684485"/>
              <a:gd name="connsiteY106" fmla="*/ 2739609 h 6858000"/>
              <a:gd name="connsiteX107" fmla="*/ 1017437 w 4684485"/>
              <a:gd name="connsiteY107" fmla="*/ 2709132 h 6858000"/>
              <a:gd name="connsiteX108" fmla="*/ 1046385 w 4684485"/>
              <a:gd name="connsiteY108" fmla="*/ 2623133 h 6858000"/>
              <a:gd name="connsiteX109" fmla="*/ 1073441 w 4684485"/>
              <a:gd name="connsiteY109" fmla="*/ 2534899 h 6858000"/>
              <a:gd name="connsiteX110" fmla="*/ 1075743 w 4684485"/>
              <a:gd name="connsiteY110" fmla="*/ 2480106 h 6858000"/>
              <a:gd name="connsiteX111" fmla="*/ 1077265 w 4684485"/>
              <a:gd name="connsiteY111" fmla="*/ 2475030 h 6858000"/>
              <a:gd name="connsiteX112" fmla="*/ 1083883 w 4684485"/>
              <a:gd name="connsiteY112" fmla="*/ 2464722 h 6858000"/>
              <a:gd name="connsiteX113" fmla="*/ 1086777 w 4684485"/>
              <a:gd name="connsiteY113" fmla="*/ 2461434 h 6858000"/>
              <a:gd name="connsiteX114" fmla="*/ 1087126 w 4684485"/>
              <a:gd name="connsiteY114" fmla="*/ 2460806 h 6858000"/>
              <a:gd name="connsiteX115" fmla="*/ 1087083 w 4684485"/>
              <a:gd name="connsiteY115" fmla="*/ 2460453 h 6858000"/>
              <a:gd name="connsiteX116" fmla="*/ 1090877 w 4684485"/>
              <a:gd name="connsiteY116" fmla="*/ 2442912 h 6858000"/>
              <a:gd name="connsiteX117" fmla="*/ 1084594 w 4684485"/>
              <a:gd name="connsiteY117" fmla="*/ 2393943 h 6858000"/>
              <a:gd name="connsiteX118" fmla="*/ 1095187 w 4684485"/>
              <a:gd name="connsiteY118" fmla="*/ 2145620 h 6858000"/>
              <a:gd name="connsiteX119" fmla="*/ 1091005 w 4684485"/>
              <a:gd name="connsiteY119" fmla="*/ 1974931 h 6858000"/>
              <a:gd name="connsiteX120" fmla="*/ 1090021 w 4684485"/>
              <a:gd name="connsiteY120" fmla="*/ 1820662 h 6858000"/>
              <a:gd name="connsiteX121" fmla="*/ 1095393 w 4684485"/>
              <a:gd name="connsiteY121" fmla="*/ 1784755 h 6858000"/>
              <a:gd name="connsiteX122" fmla="*/ 1100337 w 4684485"/>
              <a:gd name="connsiteY122" fmla="*/ 1751246 h 6858000"/>
              <a:gd name="connsiteX123" fmla="*/ 1099270 w 4684485"/>
              <a:gd name="connsiteY123" fmla="*/ 1746792 h 6858000"/>
              <a:gd name="connsiteX124" fmla="*/ 1102388 w 4684485"/>
              <a:gd name="connsiteY124" fmla="*/ 1712948 h 6858000"/>
              <a:gd name="connsiteX125" fmla="*/ 1101575 w 4684485"/>
              <a:gd name="connsiteY125" fmla="*/ 1712332 h 6858000"/>
              <a:gd name="connsiteX126" fmla="*/ 1098721 w 4684485"/>
              <a:gd name="connsiteY126" fmla="*/ 1702136 h 6858000"/>
              <a:gd name="connsiteX127" fmla="*/ 1095215 w 4684485"/>
              <a:gd name="connsiteY127" fmla="*/ 1682992 h 6858000"/>
              <a:gd name="connsiteX128" fmla="*/ 1076555 w 4684485"/>
              <a:gd name="connsiteY128" fmla="*/ 1636988 h 6858000"/>
              <a:gd name="connsiteX129" fmla="*/ 1079711 w 4684485"/>
              <a:gd name="connsiteY129" fmla="*/ 1601685 h 6858000"/>
              <a:gd name="connsiteX130" fmla="*/ 1079881 w 4684485"/>
              <a:gd name="connsiteY130" fmla="*/ 1594484 h 6858000"/>
              <a:gd name="connsiteX131" fmla="*/ 1079691 w 4684485"/>
              <a:gd name="connsiteY131" fmla="*/ 1594298 h 6858000"/>
              <a:gd name="connsiteX132" fmla="*/ 1079489 w 4684485"/>
              <a:gd name="connsiteY132" fmla="*/ 1586621 h 6858000"/>
              <a:gd name="connsiteX133" fmla="*/ 1080191 w 4684485"/>
              <a:gd name="connsiteY133" fmla="*/ 1581350 h 6858000"/>
              <a:gd name="connsiteX134" fmla="*/ 1080520 w 4684485"/>
              <a:gd name="connsiteY134" fmla="*/ 1567378 h 6858000"/>
              <a:gd name="connsiteX135" fmla="*/ 1079357 w 4684485"/>
              <a:gd name="connsiteY135" fmla="*/ 1562296 h 6858000"/>
              <a:gd name="connsiteX136" fmla="*/ 1056053 w 4684485"/>
              <a:gd name="connsiteY136" fmla="*/ 1522084 h 6858000"/>
              <a:gd name="connsiteX137" fmla="*/ 1013893 w 4684485"/>
              <a:gd name="connsiteY137" fmla="*/ 1310783 h 6858000"/>
              <a:gd name="connsiteX138" fmla="*/ 999857 w 4684485"/>
              <a:gd name="connsiteY138" fmla="*/ 1254761 h 6858000"/>
              <a:gd name="connsiteX139" fmla="*/ 988009 w 4684485"/>
              <a:gd name="connsiteY139" fmla="*/ 1228301 h 6858000"/>
              <a:gd name="connsiteX140" fmla="*/ 986193 w 4684485"/>
              <a:gd name="connsiteY140" fmla="*/ 1223915 h 6858000"/>
              <a:gd name="connsiteX141" fmla="*/ 984535 w 4684485"/>
              <a:gd name="connsiteY141" fmla="*/ 1210047 h 6858000"/>
              <a:gd name="connsiteX142" fmla="*/ 984455 w 4684485"/>
              <a:gd name="connsiteY142" fmla="*/ 1204520 h 6858000"/>
              <a:gd name="connsiteX143" fmla="*/ 983181 w 4684485"/>
              <a:gd name="connsiteY143" fmla="*/ 1197097 h 6858000"/>
              <a:gd name="connsiteX144" fmla="*/ 982976 w 4684485"/>
              <a:gd name="connsiteY144" fmla="*/ 1197013 h 6858000"/>
              <a:gd name="connsiteX145" fmla="*/ 982123 w 4684485"/>
              <a:gd name="connsiteY145" fmla="*/ 1189862 h 6858000"/>
              <a:gd name="connsiteX146" fmla="*/ 980128 w 4684485"/>
              <a:gd name="connsiteY146" fmla="*/ 1153636 h 6858000"/>
              <a:gd name="connsiteX147" fmla="*/ 955984 w 4684485"/>
              <a:gd name="connsiteY147" fmla="*/ 1118095 h 6858000"/>
              <a:gd name="connsiteX148" fmla="*/ 949966 w 4684485"/>
              <a:gd name="connsiteY148" fmla="*/ 1101120 h 6858000"/>
              <a:gd name="connsiteX149" fmla="*/ 945827 w 4684485"/>
              <a:gd name="connsiteY149" fmla="*/ 1092587 h 6858000"/>
              <a:gd name="connsiteX150" fmla="*/ 944973 w 4684485"/>
              <a:gd name="connsiteY150" fmla="*/ 1092398 h 6858000"/>
              <a:gd name="connsiteX151" fmla="*/ 941512 w 4684485"/>
              <a:gd name="connsiteY151" fmla="*/ 1053799 h 6858000"/>
              <a:gd name="connsiteX152" fmla="*/ 943245 w 4684485"/>
              <a:gd name="connsiteY152" fmla="*/ 1013984 h 6858000"/>
              <a:gd name="connsiteX153" fmla="*/ 941298 w 4684485"/>
              <a:gd name="connsiteY153" fmla="*/ 997293 h 6858000"/>
              <a:gd name="connsiteX154" fmla="*/ 940335 w 4684485"/>
              <a:gd name="connsiteY154" fmla="*/ 995801 h 6858000"/>
              <a:gd name="connsiteX155" fmla="*/ 941482 w 4684485"/>
              <a:gd name="connsiteY155" fmla="*/ 980455 h 6858000"/>
              <a:gd name="connsiteX156" fmla="*/ 945774 w 4684485"/>
              <a:gd name="connsiteY156" fmla="*/ 965691 h 6858000"/>
              <a:gd name="connsiteX157" fmla="*/ 918795 w 4684485"/>
              <a:gd name="connsiteY157" fmla="*/ 829709 h 6858000"/>
              <a:gd name="connsiteX158" fmla="*/ 909069 w 4684485"/>
              <a:gd name="connsiteY158" fmla="*/ 622375 h 6858000"/>
              <a:gd name="connsiteX159" fmla="*/ 891618 w 4684485"/>
              <a:gd name="connsiteY159" fmla="*/ 452257 h 6858000"/>
              <a:gd name="connsiteX160" fmla="*/ 852916 w 4684485"/>
              <a:gd name="connsiteY160" fmla="*/ 370816 h 6858000"/>
              <a:gd name="connsiteX161" fmla="*/ 855402 w 4684485"/>
              <a:gd name="connsiteY161" fmla="*/ 323482 h 6858000"/>
              <a:gd name="connsiteX162" fmla="*/ 847506 w 4684485"/>
              <a:gd name="connsiteY162" fmla="*/ 308965 h 6858000"/>
              <a:gd name="connsiteX163" fmla="*/ 845993 w 4684485"/>
              <a:gd name="connsiteY163" fmla="*/ 306550 h 6858000"/>
              <a:gd name="connsiteX164" fmla="*/ 843235 w 4684485"/>
              <a:gd name="connsiteY164" fmla="*/ 294989 h 6858000"/>
              <a:gd name="connsiteX165" fmla="*/ 838338 w 4684485"/>
              <a:gd name="connsiteY165" fmla="*/ 294091 h 6858000"/>
              <a:gd name="connsiteX166" fmla="*/ 831233 w 4684485"/>
              <a:gd name="connsiteY166" fmla="*/ 278384 h 6858000"/>
              <a:gd name="connsiteX167" fmla="*/ 827302 w 4684485"/>
              <a:gd name="connsiteY167" fmla="*/ 256451 h 6858000"/>
              <a:gd name="connsiteX168" fmla="*/ 813243 w 4684485"/>
              <a:gd name="connsiteY168" fmla="*/ 149697 h 6858000"/>
              <a:gd name="connsiteX169" fmla="*/ 802194 w 4684485"/>
              <a:gd name="connsiteY169" fmla="*/ 87262 h 6858000"/>
              <a:gd name="connsiteX170" fmla="*/ 793857 w 4684485"/>
              <a:gd name="connsiteY170" fmla="*/ 65797 h 6858000"/>
              <a:gd name="connsiteX171" fmla="*/ 784997 w 4684485"/>
              <a:gd name="connsiteY171" fmla="*/ 34307 h 6858000"/>
              <a:gd name="connsiteX172" fmla="*/ 779935 w 4684485"/>
              <a:gd name="connsiteY172" fmla="*/ 48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684485" h="6858000">
                <a:moveTo>
                  <a:pt x="777179" y="0"/>
                </a:moveTo>
                <a:lnTo>
                  <a:pt x="4177011" y="0"/>
                </a:lnTo>
                <a:lnTo>
                  <a:pt x="4684485" y="0"/>
                </a:lnTo>
                <a:lnTo>
                  <a:pt x="4684485" y="6858000"/>
                </a:lnTo>
                <a:lnTo>
                  <a:pt x="4177011" y="6858000"/>
                </a:lnTo>
                <a:lnTo>
                  <a:pt x="0" y="6858000"/>
                </a:lnTo>
                <a:lnTo>
                  <a:pt x="2140" y="6853227"/>
                </a:lnTo>
                <a:cubicBezTo>
                  <a:pt x="3281" y="6849731"/>
                  <a:pt x="3730" y="6846319"/>
                  <a:pt x="2645" y="6843360"/>
                </a:cubicBezTo>
                <a:cubicBezTo>
                  <a:pt x="-1457" y="6834900"/>
                  <a:pt x="3713" y="6827141"/>
                  <a:pt x="5504" y="6818176"/>
                </a:cubicBezTo>
                <a:cubicBezTo>
                  <a:pt x="3050" y="6806465"/>
                  <a:pt x="16593" y="6767806"/>
                  <a:pt x="23629" y="6757651"/>
                </a:cubicBezTo>
                <a:cubicBezTo>
                  <a:pt x="46419" y="6733254"/>
                  <a:pt x="40510" y="6694311"/>
                  <a:pt x="58208" y="6674068"/>
                </a:cubicBezTo>
                <a:cubicBezTo>
                  <a:pt x="61460" y="6666791"/>
                  <a:pt x="93888" y="6617787"/>
                  <a:pt x="95020" y="6610847"/>
                </a:cubicBezTo>
                <a:cubicBezTo>
                  <a:pt x="95329" y="6606382"/>
                  <a:pt x="65160" y="6628588"/>
                  <a:pt x="65470" y="6624123"/>
                </a:cubicBezTo>
                <a:lnTo>
                  <a:pt x="137286" y="6588010"/>
                </a:lnTo>
                <a:cubicBezTo>
                  <a:pt x="171356" y="6534981"/>
                  <a:pt x="150244" y="6574447"/>
                  <a:pt x="180635" y="6495275"/>
                </a:cubicBezTo>
                <a:cubicBezTo>
                  <a:pt x="184961" y="6455862"/>
                  <a:pt x="200717" y="6462169"/>
                  <a:pt x="205042" y="6422756"/>
                </a:cubicBezTo>
                <a:lnTo>
                  <a:pt x="209632" y="6358596"/>
                </a:lnTo>
                <a:cubicBezTo>
                  <a:pt x="217454" y="6337402"/>
                  <a:pt x="219904" y="6319757"/>
                  <a:pt x="219796" y="6294314"/>
                </a:cubicBezTo>
                <a:cubicBezTo>
                  <a:pt x="223275" y="6292658"/>
                  <a:pt x="245431" y="6251901"/>
                  <a:pt x="248261" y="6248557"/>
                </a:cubicBezTo>
                <a:lnTo>
                  <a:pt x="286066" y="5959276"/>
                </a:lnTo>
                <a:lnTo>
                  <a:pt x="285981" y="5957154"/>
                </a:lnTo>
                <a:cubicBezTo>
                  <a:pt x="287183" y="5948783"/>
                  <a:pt x="289201" y="5944462"/>
                  <a:pt x="291575" y="5941942"/>
                </a:cubicBezTo>
                <a:lnTo>
                  <a:pt x="294764" y="5940122"/>
                </a:lnTo>
                <a:lnTo>
                  <a:pt x="299218" y="5930161"/>
                </a:lnTo>
                <a:lnTo>
                  <a:pt x="309655" y="5911810"/>
                </a:lnTo>
                <a:cubicBezTo>
                  <a:pt x="309786" y="5910267"/>
                  <a:pt x="309917" y="5908724"/>
                  <a:pt x="310049" y="5907181"/>
                </a:cubicBezTo>
                <a:lnTo>
                  <a:pt x="323362" y="5877642"/>
                </a:lnTo>
                <a:lnTo>
                  <a:pt x="322807" y="5876666"/>
                </a:lnTo>
                <a:cubicBezTo>
                  <a:pt x="321866" y="5873807"/>
                  <a:pt x="321742" y="5870426"/>
                  <a:pt x="323332" y="5865860"/>
                </a:cubicBezTo>
                <a:cubicBezTo>
                  <a:pt x="310067" y="5864546"/>
                  <a:pt x="320164" y="5859849"/>
                  <a:pt x="326018" y="5846502"/>
                </a:cubicBezTo>
                <a:cubicBezTo>
                  <a:pt x="306722" y="5841482"/>
                  <a:pt x="329895" y="5808593"/>
                  <a:pt x="323071" y="5794837"/>
                </a:cubicBezTo>
                <a:cubicBezTo>
                  <a:pt x="327809" y="5785143"/>
                  <a:pt x="332465" y="5774803"/>
                  <a:pt x="336871" y="5763977"/>
                </a:cubicBezTo>
                <a:lnTo>
                  <a:pt x="339251" y="5757443"/>
                </a:lnTo>
                <a:cubicBezTo>
                  <a:pt x="339213" y="5757354"/>
                  <a:pt x="339174" y="5757264"/>
                  <a:pt x="339135" y="5757177"/>
                </a:cubicBezTo>
                <a:cubicBezTo>
                  <a:pt x="339301" y="5755471"/>
                  <a:pt x="339953" y="5753215"/>
                  <a:pt x="341319" y="5750018"/>
                </a:cubicBezTo>
                <a:lnTo>
                  <a:pt x="343592" y="5745527"/>
                </a:lnTo>
                <a:lnTo>
                  <a:pt x="348207" y="5732850"/>
                </a:lnTo>
                <a:lnTo>
                  <a:pt x="348708" y="5727596"/>
                </a:lnTo>
                <a:cubicBezTo>
                  <a:pt x="346803" y="5707845"/>
                  <a:pt x="319974" y="5705139"/>
                  <a:pt x="339704" y="5678917"/>
                </a:cubicBezTo>
                <a:cubicBezTo>
                  <a:pt x="344844" y="5643142"/>
                  <a:pt x="334094" y="5620409"/>
                  <a:pt x="349027" y="5587240"/>
                </a:cubicBezTo>
                <a:cubicBezTo>
                  <a:pt x="353779" y="5553747"/>
                  <a:pt x="352180" y="5524869"/>
                  <a:pt x="360744" y="5496420"/>
                </a:cubicBezTo>
                <a:cubicBezTo>
                  <a:pt x="357816" y="5485007"/>
                  <a:pt x="357580" y="5474190"/>
                  <a:pt x="366191" y="5463512"/>
                </a:cubicBezTo>
                <a:cubicBezTo>
                  <a:pt x="368617" y="5432296"/>
                  <a:pt x="359761" y="5424946"/>
                  <a:pt x="370586" y="5404966"/>
                </a:cubicBezTo>
                <a:cubicBezTo>
                  <a:pt x="357075" y="5387753"/>
                  <a:pt x="363410" y="5386579"/>
                  <a:pt x="369304" y="5378223"/>
                </a:cubicBezTo>
                <a:lnTo>
                  <a:pt x="369813" y="5377039"/>
                </a:lnTo>
                <a:lnTo>
                  <a:pt x="367865" y="5374688"/>
                </a:lnTo>
                <a:lnTo>
                  <a:pt x="367550" y="5369744"/>
                </a:lnTo>
                <a:lnTo>
                  <a:pt x="370308" y="5356163"/>
                </a:lnTo>
                <a:lnTo>
                  <a:pt x="371942" y="5351044"/>
                </a:lnTo>
                <a:cubicBezTo>
                  <a:pt x="372844" y="5347522"/>
                  <a:pt x="373159" y="5345186"/>
                  <a:pt x="373062" y="5343580"/>
                </a:cubicBezTo>
                <a:lnTo>
                  <a:pt x="372900" y="5343400"/>
                </a:lnTo>
                <a:lnTo>
                  <a:pt x="374322" y="5336400"/>
                </a:lnTo>
                <a:cubicBezTo>
                  <a:pt x="377154" y="5324579"/>
                  <a:pt x="380322" y="5313068"/>
                  <a:pt x="383674" y="5302100"/>
                </a:cubicBezTo>
                <a:cubicBezTo>
                  <a:pt x="374454" y="5293093"/>
                  <a:pt x="393159" y="5252439"/>
                  <a:pt x="372456" y="5257295"/>
                </a:cubicBezTo>
                <a:cubicBezTo>
                  <a:pt x="376384" y="5242513"/>
                  <a:pt x="386060" y="5233419"/>
                  <a:pt x="372166" y="5238668"/>
                </a:cubicBezTo>
                <a:cubicBezTo>
                  <a:pt x="373081" y="5233812"/>
                  <a:pt x="372419" y="5230846"/>
                  <a:pt x="370995" y="5228745"/>
                </a:cubicBezTo>
                <a:lnTo>
                  <a:pt x="370266" y="5228139"/>
                </a:lnTo>
                <a:lnTo>
                  <a:pt x="379329" y="5195257"/>
                </a:lnTo>
                <a:cubicBezTo>
                  <a:pt x="379221" y="5193813"/>
                  <a:pt x="379112" y="5192368"/>
                  <a:pt x="379004" y="5190924"/>
                </a:cubicBezTo>
                <a:lnTo>
                  <a:pt x="386868" y="5169448"/>
                </a:lnTo>
                <a:lnTo>
                  <a:pt x="389886" y="5158375"/>
                </a:lnTo>
                <a:lnTo>
                  <a:pt x="392889" y="5155200"/>
                </a:lnTo>
                <a:cubicBezTo>
                  <a:pt x="394939" y="5151797"/>
                  <a:pt x="396337" y="5146953"/>
                  <a:pt x="396254" y="5138880"/>
                </a:cubicBezTo>
                <a:lnTo>
                  <a:pt x="395829" y="5137025"/>
                </a:lnTo>
                <a:lnTo>
                  <a:pt x="401622" y="5123497"/>
                </a:lnTo>
                <a:cubicBezTo>
                  <a:pt x="404011" y="5119132"/>
                  <a:pt x="406797" y="5115249"/>
                  <a:pt x="410123" y="5112085"/>
                </a:cubicBezTo>
                <a:cubicBezTo>
                  <a:pt x="401845" y="5066649"/>
                  <a:pt x="422378" y="5023157"/>
                  <a:pt x="427310" y="4973536"/>
                </a:cubicBezTo>
                <a:cubicBezTo>
                  <a:pt x="406855" y="4952575"/>
                  <a:pt x="448983" y="4866095"/>
                  <a:pt x="473870" y="4853262"/>
                </a:cubicBezTo>
                <a:lnTo>
                  <a:pt x="523687" y="4579511"/>
                </a:lnTo>
                <a:cubicBezTo>
                  <a:pt x="509490" y="4381498"/>
                  <a:pt x="587159" y="4246010"/>
                  <a:pt x="596846" y="4088638"/>
                </a:cubicBezTo>
                <a:lnTo>
                  <a:pt x="609911" y="3862564"/>
                </a:lnTo>
                <a:lnTo>
                  <a:pt x="620392" y="3821134"/>
                </a:lnTo>
                <a:lnTo>
                  <a:pt x="626965" y="3810557"/>
                </a:lnTo>
                <a:cubicBezTo>
                  <a:pt x="636965" y="3784810"/>
                  <a:pt x="638626" y="3750427"/>
                  <a:pt x="652536" y="3736429"/>
                </a:cubicBezTo>
                <a:cubicBezTo>
                  <a:pt x="656116" y="3729433"/>
                  <a:pt x="658396" y="3722498"/>
                  <a:pt x="659855" y="3715640"/>
                </a:cubicBezTo>
                <a:lnTo>
                  <a:pt x="662133" y="3696308"/>
                </a:lnTo>
                <a:lnTo>
                  <a:pt x="659163" y="3690549"/>
                </a:lnTo>
                <a:lnTo>
                  <a:pt x="662546" y="3678883"/>
                </a:lnTo>
                <a:cubicBezTo>
                  <a:pt x="662566" y="3677746"/>
                  <a:pt x="662586" y="3676608"/>
                  <a:pt x="662606" y="3675471"/>
                </a:cubicBezTo>
                <a:cubicBezTo>
                  <a:pt x="662702" y="3668955"/>
                  <a:pt x="662942" y="3662537"/>
                  <a:pt x="663794" y="3656229"/>
                </a:cubicBezTo>
                <a:cubicBezTo>
                  <a:pt x="682544" y="3665951"/>
                  <a:pt x="674158" y="3604159"/>
                  <a:pt x="687156" y="3622733"/>
                </a:cubicBezTo>
                <a:cubicBezTo>
                  <a:pt x="695117" y="3589752"/>
                  <a:pt x="705402" y="3616082"/>
                  <a:pt x="698770" y="3575278"/>
                </a:cubicBezTo>
                <a:cubicBezTo>
                  <a:pt x="711484" y="3533630"/>
                  <a:pt x="737978" y="3434596"/>
                  <a:pt x="763441" y="3372843"/>
                </a:cubicBezTo>
                <a:cubicBezTo>
                  <a:pt x="777128" y="3339410"/>
                  <a:pt x="829603" y="3254706"/>
                  <a:pt x="851549" y="3204760"/>
                </a:cubicBezTo>
                <a:cubicBezTo>
                  <a:pt x="866093" y="3156938"/>
                  <a:pt x="892854" y="3124249"/>
                  <a:pt x="895113" y="3073177"/>
                </a:cubicBezTo>
                <a:cubicBezTo>
                  <a:pt x="898645" y="3071841"/>
                  <a:pt x="901857" y="3069468"/>
                  <a:pt x="904829" y="3066373"/>
                </a:cubicBezTo>
                <a:lnTo>
                  <a:pt x="912657" y="3053733"/>
                </a:lnTo>
                <a:lnTo>
                  <a:pt x="922201" y="3037464"/>
                </a:lnTo>
                <a:lnTo>
                  <a:pt x="927105" y="3027885"/>
                </a:lnTo>
                <a:lnTo>
                  <a:pt x="938351" y="3010448"/>
                </a:lnTo>
                <a:cubicBezTo>
                  <a:pt x="938557" y="3008912"/>
                  <a:pt x="938762" y="3007377"/>
                  <a:pt x="938967" y="3005842"/>
                </a:cubicBezTo>
                <a:lnTo>
                  <a:pt x="953615" y="2977449"/>
                </a:lnTo>
                <a:lnTo>
                  <a:pt x="953111" y="2976418"/>
                </a:lnTo>
                <a:cubicBezTo>
                  <a:pt x="952317" y="2973463"/>
                  <a:pt x="952357" y="2970061"/>
                  <a:pt x="954155" y="2965627"/>
                </a:cubicBezTo>
                <a:cubicBezTo>
                  <a:pt x="941057" y="2963075"/>
                  <a:pt x="951306" y="2959302"/>
                  <a:pt x="957765" y="2946457"/>
                </a:cubicBezTo>
                <a:cubicBezTo>
                  <a:pt x="938860" y="2939627"/>
                  <a:pt x="963453" y="2908790"/>
                  <a:pt x="957350" y="2894353"/>
                </a:cubicBezTo>
                <a:cubicBezTo>
                  <a:pt x="962521" y="2885070"/>
                  <a:pt x="967644" y="2875128"/>
                  <a:pt x="972544" y="2864679"/>
                </a:cubicBezTo>
                <a:lnTo>
                  <a:pt x="975222" y="2858346"/>
                </a:lnTo>
                <a:cubicBezTo>
                  <a:pt x="975187" y="2858255"/>
                  <a:pt x="975153" y="2858162"/>
                  <a:pt x="975121" y="2858070"/>
                </a:cubicBezTo>
                <a:cubicBezTo>
                  <a:pt x="975369" y="2856375"/>
                  <a:pt x="976124" y="2854172"/>
                  <a:pt x="977634" y="2851093"/>
                </a:cubicBezTo>
                <a:lnTo>
                  <a:pt x="980107" y="2846800"/>
                </a:lnTo>
                <a:lnTo>
                  <a:pt x="985305" y="2834510"/>
                </a:lnTo>
                <a:lnTo>
                  <a:pt x="986057" y="2829288"/>
                </a:lnTo>
                <a:lnTo>
                  <a:pt x="984861" y="2825781"/>
                </a:lnTo>
                <a:lnTo>
                  <a:pt x="985547" y="2824862"/>
                </a:lnTo>
                <a:cubicBezTo>
                  <a:pt x="992373" y="2819689"/>
                  <a:pt x="998095" y="2822099"/>
                  <a:pt x="989979" y="2796846"/>
                </a:cubicBezTo>
                <a:cubicBezTo>
                  <a:pt x="1003477" y="2782617"/>
                  <a:pt x="997345" y="2770079"/>
                  <a:pt x="1005909" y="2739609"/>
                </a:cubicBezTo>
                <a:cubicBezTo>
                  <a:pt x="1015566" y="2733617"/>
                  <a:pt x="1017603" y="2722445"/>
                  <a:pt x="1017437" y="2709132"/>
                </a:cubicBezTo>
                <a:cubicBezTo>
                  <a:pt x="1030735" y="2684981"/>
                  <a:pt x="1035337" y="2654605"/>
                  <a:pt x="1046385" y="2623133"/>
                </a:cubicBezTo>
                <a:cubicBezTo>
                  <a:pt x="1066167" y="2597793"/>
                  <a:pt x="1061585" y="2568478"/>
                  <a:pt x="1073441" y="2534899"/>
                </a:cubicBezTo>
                <a:cubicBezTo>
                  <a:pt x="1095930" y="2519375"/>
                  <a:pt x="1073297" y="2501344"/>
                  <a:pt x="1075743" y="2480106"/>
                </a:cubicBezTo>
                <a:lnTo>
                  <a:pt x="1077265" y="2475030"/>
                </a:lnTo>
                <a:lnTo>
                  <a:pt x="1083883" y="2464722"/>
                </a:lnTo>
                <a:lnTo>
                  <a:pt x="1086777" y="2461434"/>
                </a:lnTo>
                <a:lnTo>
                  <a:pt x="1087126" y="2460806"/>
                </a:lnTo>
                <a:cubicBezTo>
                  <a:pt x="1087111" y="2460688"/>
                  <a:pt x="1087097" y="2460571"/>
                  <a:pt x="1087083" y="2460453"/>
                </a:cubicBezTo>
                <a:cubicBezTo>
                  <a:pt x="1084575" y="2448776"/>
                  <a:pt x="1081813" y="2438504"/>
                  <a:pt x="1090877" y="2442912"/>
                </a:cubicBezTo>
                <a:cubicBezTo>
                  <a:pt x="1086411" y="2408943"/>
                  <a:pt x="1104841" y="2426247"/>
                  <a:pt x="1084594" y="2393943"/>
                </a:cubicBezTo>
                <a:cubicBezTo>
                  <a:pt x="1081331" y="2349474"/>
                  <a:pt x="1094117" y="2215455"/>
                  <a:pt x="1095187" y="2145620"/>
                </a:cubicBezTo>
                <a:cubicBezTo>
                  <a:pt x="1095677" y="2107869"/>
                  <a:pt x="1088933" y="2032209"/>
                  <a:pt x="1091005" y="1974931"/>
                </a:cubicBezTo>
                <a:cubicBezTo>
                  <a:pt x="1090143" y="1920771"/>
                  <a:pt x="1089637" y="1848695"/>
                  <a:pt x="1090021" y="1820662"/>
                </a:cubicBezTo>
                <a:lnTo>
                  <a:pt x="1095393" y="1784755"/>
                </a:lnTo>
                <a:lnTo>
                  <a:pt x="1100337" y="1751246"/>
                </a:lnTo>
                <a:lnTo>
                  <a:pt x="1099270" y="1746792"/>
                </a:lnTo>
                <a:lnTo>
                  <a:pt x="1102388" y="1712948"/>
                </a:lnTo>
                <a:lnTo>
                  <a:pt x="1101575" y="1712332"/>
                </a:lnTo>
                <a:cubicBezTo>
                  <a:pt x="1099829" y="1710177"/>
                  <a:pt x="1098671" y="1707132"/>
                  <a:pt x="1098721" y="1702136"/>
                </a:cubicBezTo>
                <a:cubicBezTo>
                  <a:pt x="1086125" y="1707597"/>
                  <a:pt x="1093953" y="1698203"/>
                  <a:pt x="1095215" y="1682992"/>
                </a:cubicBezTo>
                <a:cubicBezTo>
                  <a:pt x="1075930" y="1688080"/>
                  <a:pt x="1087074" y="1646201"/>
                  <a:pt x="1076555" y="1636988"/>
                </a:cubicBezTo>
                <a:cubicBezTo>
                  <a:pt x="1077915" y="1625697"/>
                  <a:pt x="1079003" y="1613851"/>
                  <a:pt x="1079711" y="1601685"/>
                </a:cubicBezTo>
                <a:cubicBezTo>
                  <a:pt x="1079767" y="1599285"/>
                  <a:pt x="1079824" y="1596884"/>
                  <a:pt x="1079881" y="1594484"/>
                </a:cubicBezTo>
                <a:lnTo>
                  <a:pt x="1079691" y="1594298"/>
                </a:lnTo>
                <a:cubicBezTo>
                  <a:pt x="1079319" y="1592646"/>
                  <a:pt x="1079221" y="1590246"/>
                  <a:pt x="1079489" y="1586621"/>
                </a:cubicBezTo>
                <a:lnTo>
                  <a:pt x="1080191" y="1581350"/>
                </a:lnTo>
                <a:lnTo>
                  <a:pt x="1080520" y="1567378"/>
                </a:lnTo>
                <a:lnTo>
                  <a:pt x="1079357" y="1562296"/>
                </a:lnTo>
                <a:cubicBezTo>
                  <a:pt x="1071509" y="1545100"/>
                  <a:pt x="1046015" y="1556102"/>
                  <a:pt x="1056053" y="1522084"/>
                </a:cubicBezTo>
                <a:cubicBezTo>
                  <a:pt x="1045144" y="1480164"/>
                  <a:pt x="1023259" y="1355336"/>
                  <a:pt x="1013893" y="1310783"/>
                </a:cubicBezTo>
                <a:cubicBezTo>
                  <a:pt x="1006486" y="1280872"/>
                  <a:pt x="996077" y="1278569"/>
                  <a:pt x="999857" y="1254761"/>
                </a:cubicBezTo>
                <a:lnTo>
                  <a:pt x="988009" y="1228301"/>
                </a:lnTo>
                <a:lnTo>
                  <a:pt x="986193" y="1223915"/>
                </a:lnTo>
                <a:lnTo>
                  <a:pt x="984535" y="1210047"/>
                </a:lnTo>
                <a:cubicBezTo>
                  <a:pt x="984508" y="1208205"/>
                  <a:pt x="984482" y="1206362"/>
                  <a:pt x="984455" y="1204520"/>
                </a:cubicBezTo>
                <a:cubicBezTo>
                  <a:pt x="984199" y="1200829"/>
                  <a:pt x="983767" y="1198525"/>
                  <a:pt x="983181" y="1197097"/>
                </a:cubicBezTo>
                <a:lnTo>
                  <a:pt x="982976" y="1197013"/>
                </a:lnTo>
                <a:lnTo>
                  <a:pt x="982123" y="1189862"/>
                </a:lnTo>
                <a:cubicBezTo>
                  <a:pt x="981075" y="1177574"/>
                  <a:pt x="980434" y="1165401"/>
                  <a:pt x="980128" y="1153636"/>
                </a:cubicBezTo>
                <a:cubicBezTo>
                  <a:pt x="968875" y="1149994"/>
                  <a:pt x="973513" y="1103222"/>
                  <a:pt x="955984" y="1118095"/>
                </a:cubicBezTo>
                <a:cubicBezTo>
                  <a:pt x="955031" y="1102534"/>
                  <a:pt x="961117" y="1089311"/>
                  <a:pt x="949966" y="1101120"/>
                </a:cubicBezTo>
                <a:cubicBezTo>
                  <a:pt x="949310" y="1096198"/>
                  <a:pt x="947785" y="1093805"/>
                  <a:pt x="945827" y="1092587"/>
                </a:cubicBezTo>
                <a:lnTo>
                  <a:pt x="944973" y="1092398"/>
                </a:lnTo>
                <a:lnTo>
                  <a:pt x="941512" y="1053799"/>
                </a:lnTo>
                <a:lnTo>
                  <a:pt x="943245" y="1013984"/>
                </a:lnTo>
                <a:cubicBezTo>
                  <a:pt x="944079" y="1009826"/>
                  <a:pt x="943867" y="1004670"/>
                  <a:pt x="941298" y="997293"/>
                </a:cubicBezTo>
                <a:lnTo>
                  <a:pt x="940335" y="995801"/>
                </a:lnTo>
                <a:lnTo>
                  <a:pt x="941482" y="980455"/>
                </a:lnTo>
                <a:cubicBezTo>
                  <a:pt x="942330" y="975240"/>
                  <a:pt x="943693" y="970273"/>
                  <a:pt x="945774" y="965691"/>
                </a:cubicBezTo>
                <a:cubicBezTo>
                  <a:pt x="924137" y="928094"/>
                  <a:pt x="929581" y="877796"/>
                  <a:pt x="918795" y="829709"/>
                </a:cubicBezTo>
                <a:cubicBezTo>
                  <a:pt x="912678" y="772490"/>
                  <a:pt x="913929" y="659638"/>
                  <a:pt x="909069" y="622375"/>
                </a:cubicBezTo>
                <a:cubicBezTo>
                  <a:pt x="900232" y="553358"/>
                  <a:pt x="900977" y="494184"/>
                  <a:pt x="891618" y="452257"/>
                </a:cubicBezTo>
                <a:cubicBezTo>
                  <a:pt x="867903" y="430960"/>
                  <a:pt x="861934" y="401830"/>
                  <a:pt x="852916" y="370816"/>
                </a:cubicBezTo>
                <a:cubicBezTo>
                  <a:pt x="871317" y="370167"/>
                  <a:pt x="836666" y="336199"/>
                  <a:pt x="855402" y="323482"/>
                </a:cubicBezTo>
                <a:cubicBezTo>
                  <a:pt x="853168" y="318240"/>
                  <a:pt x="850412" y="313564"/>
                  <a:pt x="847506" y="308965"/>
                </a:cubicBezTo>
                <a:lnTo>
                  <a:pt x="845993" y="306550"/>
                </a:lnTo>
                <a:lnTo>
                  <a:pt x="843235" y="294989"/>
                </a:lnTo>
                <a:lnTo>
                  <a:pt x="838338" y="294091"/>
                </a:lnTo>
                <a:lnTo>
                  <a:pt x="831233" y="278384"/>
                </a:lnTo>
                <a:cubicBezTo>
                  <a:pt x="829208" y="272138"/>
                  <a:pt x="827774" y="264987"/>
                  <a:pt x="827302" y="256451"/>
                </a:cubicBezTo>
                <a:cubicBezTo>
                  <a:pt x="832901" y="224346"/>
                  <a:pt x="805328" y="189791"/>
                  <a:pt x="813243" y="149697"/>
                </a:cubicBezTo>
                <a:cubicBezTo>
                  <a:pt x="814580" y="135373"/>
                  <a:pt x="809093" y="93596"/>
                  <a:pt x="802194" y="87262"/>
                </a:cubicBezTo>
                <a:cubicBezTo>
                  <a:pt x="799842" y="78874"/>
                  <a:pt x="800701" y="68127"/>
                  <a:pt x="793857" y="65797"/>
                </a:cubicBezTo>
                <a:cubicBezTo>
                  <a:pt x="785399" y="61181"/>
                  <a:pt x="793487" y="27544"/>
                  <a:pt x="784997" y="34307"/>
                </a:cubicBezTo>
                <a:cubicBezTo>
                  <a:pt x="787721" y="22402"/>
                  <a:pt x="784554" y="13224"/>
                  <a:pt x="779935" y="488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EDD79FD-67E5-4110-AF93-F52011F8CC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6600" y="686153"/>
            <a:ext cx="4413325" cy="546339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a:blip r:embed="rId2"/>
          <a:stretch>
            <a:fillRect/>
          </a:stretch>
        </p:blipFill>
        <p:spPr>
          <a:xfrm>
            <a:off x="7360826" y="1633484"/>
            <a:ext cx="1795276" cy="971214"/>
          </a:xfrm>
          <a:prstGeom prst="rect">
            <a:avLst/>
          </a:prstGeom>
        </p:spPr>
      </p:pic>
      <p:pic>
        <p:nvPicPr>
          <p:cNvPr id="6" name="Picture 5"/>
          <p:cNvPicPr>
            <a:picLocks noChangeAspect="1"/>
          </p:cNvPicPr>
          <p:nvPr/>
        </p:nvPicPr>
        <p:blipFill>
          <a:blip r:embed="rId3"/>
          <a:stretch>
            <a:fillRect/>
          </a:stretch>
        </p:blipFill>
        <p:spPr>
          <a:xfrm>
            <a:off x="9430421" y="1221500"/>
            <a:ext cx="1795183" cy="1795183"/>
          </a:xfrm>
          <a:prstGeom prst="rect">
            <a:avLst/>
          </a:prstGeom>
        </p:spPr>
      </p:pic>
      <p:pic>
        <p:nvPicPr>
          <p:cNvPr id="5" name="Picture 4"/>
          <p:cNvPicPr>
            <a:picLocks noChangeAspect="1"/>
          </p:cNvPicPr>
          <p:nvPr/>
        </p:nvPicPr>
        <p:blipFill>
          <a:blip r:embed="rId4"/>
          <a:stretch>
            <a:fillRect/>
          </a:stretch>
        </p:blipFill>
        <p:spPr>
          <a:xfrm>
            <a:off x="7360826" y="3828632"/>
            <a:ext cx="1795276" cy="1795276"/>
          </a:xfrm>
          <a:prstGeom prst="rect">
            <a:avLst/>
          </a:prstGeom>
        </p:spPr>
      </p:pic>
      <p:pic>
        <p:nvPicPr>
          <p:cNvPr id="7" name="Picture 6"/>
          <p:cNvPicPr>
            <a:picLocks noChangeAspect="1"/>
          </p:cNvPicPr>
          <p:nvPr/>
        </p:nvPicPr>
        <p:blipFill>
          <a:blip r:embed="rId5"/>
          <a:stretch>
            <a:fillRect/>
          </a:stretch>
        </p:blipFill>
        <p:spPr>
          <a:xfrm>
            <a:off x="9430421" y="3828678"/>
            <a:ext cx="1795183" cy="1795183"/>
          </a:xfrm>
          <a:prstGeom prst="rect">
            <a:avLst/>
          </a:prstGeom>
        </p:spPr>
      </p:pic>
      <p:sp>
        <p:nvSpPr>
          <p:cNvPr id="18" name="Rectangle 6">
            <a:extLst>
              <a:ext uri="{FF2B5EF4-FFF2-40B4-BE49-F238E27FC236}">
                <a16:creationId xmlns:a16="http://schemas.microsoft.com/office/drawing/2014/main" id="{27BC8104-FC8A-47CA-B1D7-85D302DC1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599" y="6062092"/>
            <a:ext cx="1177396"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8006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US" sz="4800" dirty="0">
                <a:solidFill>
                  <a:srgbClr val="FFC000"/>
                </a:solidFill>
              </a:rPr>
              <a:t>levels of intervention</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6571" y="2653048"/>
            <a:ext cx="6426926" cy="4022256"/>
          </a:xfrm>
        </p:spPr>
        <p:txBody>
          <a:bodyPr anchor="ctr">
            <a:normAutofit lnSpcReduction="10000"/>
          </a:bodyPr>
          <a:lstStyle/>
          <a:p>
            <a:pPr marL="0" indent="0">
              <a:buNone/>
            </a:pPr>
            <a:r>
              <a:rPr lang="en-US" sz="2400" dirty="0">
                <a:solidFill>
                  <a:srgbClr val="FFC000"/>
                </a:solidFill>
              </a:rPr>
              <a:t>Internet </a:t>
            </a:r>
            <a:r>
              <a:rPr lang="en-US" sz="2400" dirty="0" smtClean="0">
                <a:solidFill>
                  <a:srgbClr val="FFC000"/>
                </a:solidFill>
              </a:rPr>
              <a:t>companies</a:t>
            </a:r>
            <a:endParaRPr lang="en-US" sz="2400" dirty="0">
              <a:solidFill>
                <a:srgbClr val="FFC000"/>
              </a:solidFill>
            </a:endParaRPr>
          </a:p>
          <a:p>
            <a:pPr marL="0" indent="0">
              <a:buNone/>
            </a:pPr>
            <a:r>
              <a:rPr lang="en-US" sz="2400" dirty="0"/>
              <a:t>Although anti-press haters </a:t>
            </a:r>
            <a:r>
              <a:rPr lang="en-US" sz="2400" dirty="0" smtClean="0"/>
              <a:t>use </a:t>
            </a:r>
            <a:r>
              <a:rPr lang="en-US" sz="2400" dirty="0"/>
              <a:t>multiple digital channels to spew their views and intimate reporters, social media platforms are the backbone of digital hate directed at journalists. </a:t>
            </a:r>
          </a:p>
          <a:p>
            <a:pPr marL="0" indent="0">
              <a:buNone/>
            </a:pPr>
            <a:endParaRPr lang="en-US" sz="2400" dirty="0"/>
          </a:p>
          <a:p>
            <a:pPr marL="0" indent="0">
              <a:buNone/>
            </a:pPr>
            <a:r>
              <a:rPr lang="en-US" sz="2400" dirty="0"/>
              <a:t>Social media, especially Twitter, are common vehicles for harassing journalists (Barrios et al 2019; Poynter 2020). Companies have created the environment that enables haters to meet each other, coordinate actions, and pile on and swarm journalists.  </a:t>
            </a:r>
          </a:p>
          <a:p>
            <a:endParaRPr lang="en-US" sz="1700" dirty="0"/>
          </a:p>
          <a:p>
            <a:endParaRPr lang="en-US" sz="17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6746" y="3483064"/>
            <a:ext cx="5150277" cy="2052423"/>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871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EB215C-7839-4CEA-AA02-B8F7755F9C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11C6D-05BE-4D99-8C11-A0E478B129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85473" y="90053"/>
            <a:ext cx="5915197" cy="850474"/>
          </a:xfrm>
        </p:spPr>
        <p:txBody>
          <a:bodyPr>
            <a:normAutofit/>
          </a:bodyPr>
          <a:lstStyle/>
          <a:p>
            <a:r>
              <a:rPr lang="en-US" dirty="0">
                <a:solidFill>
                  <a:srgbClr val="FFC000"/>
                </a:solidFill>
              </a:rPr>
              <a:t>levels of intervention</a:t>
            </a:r>
          </a:p>
        </p:txBody>
      </p:sp>
      <p:sp>
        <p:nvSpPr>
          <p:cNvPr id="13" name="Freeform: Shape 12">
            <a:extLst>
              <a:ext uri="{FF2B5EF4-FFF2-40B4-BE49-F238E27FC236}">
                <a16:creationId xmlns:a16="http://schemas.microsoft.com/office/drawing/2014/main" id="{3B9FD11D-7561-43C8-BE54-00D7DCF0E2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0" y="5800298"/>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1887" y="1358537"/>
            <a:ext cx="6493008" cy="5172891"/>
          </a:xfrm>
        </p:spPr>
        <p:txBody>
          <a:bodyPr>
            <a:normAutofit/>
          </a:bodyPr>
          <a:lstStyle/>
          <a:p>
            <a:pPr marL="0" indent="0">
              <a:buNone/>
            </a:pPr>
            <a:r>
              <a:rPr lang="en-US" sz="2400" dirty="0"/>
              <a:t>Demands on </a:t>
            </a:r>
            <a:r>
              <a:rPr lang="en-US" sz="2400" dirty="0">
                <a:solidFill>
                  <a:srgbClr val="FFC000"/>
                </a:solidFill>
              </a:rPr>
              <a:t>digital companies </a:t>
            </a:r>
          </a:p>
          <a:p>
            <a:r>
              <a:rPr lang="en-US" sz="2400" dirty="0"/>
              <a:t>redesign platforms in ways that they are consistent with human rights principles. </a:t>
            </a:r>
          </a:p>
          <a:p>
            <a:r>
              <a:rPr lang="en-US" sz="2400" dirty="0"/>
              <a:t>set up support funds to provide physical and digital support as well as to address the mental health and well-being of journalists who suffered attacks on their platforms. </a:t>
            </a:r>
          </a:p>
          <a:p>
            <a:r>
              <a:rPr lang="en-US" sz="2400" dirty="0"/>
              <a:t>make available effective response systems for journalists to denounce attacks and receive support. </a:t>
            </a:r>
          </a:p>
          <a:p>
            <a:r>
              <a:rPr lang="en-US" sz="2400" dirty="0"/>
              <a:t>work together with news companies and civil society organizations to track and report attacks against journalists on their platforms.  </a:t>
            </a:r>
          </a:p>
          <a:p>
            <a:endParaRPr lang="en-US" sz="1700" dirty="0"/>
          </a:p>
        </p:txBody>
      </p:sp>
      <p:sp>
        <p:nvSpPr>
          <p:cNvPr id="15" name="Freeform: Shape 14">
            <a:extLst>
              <a:ext uri="{FF2B5EF4-FFF2-40B4-BE49-F238E27FC236}">
                <a16:creationId xmlns:a16="http://schemas.microsoft.com/office/drawing/2014/main" id="{6BFFEA99-E831-4C3B-8D16-0EA4AB33F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stretch>
            <a:fillRect/>
          </a:stretch>
        </p:blipFill>
        <p:spPr>
          <a:xfrm>
            <a:off x="7761092" y="1585060"/>
            <a:ext cx="3684567" cy="3684567"/>
          </a:xfrm>
          <a:prstGeom prst="rect">
            <a:avLst/>
          </a:prstGeom>
        </p:spPr>
      </p:pic>
    </p:spTree>
    <p:extLst>
      <p:ext uri="{BB962C8B-B14F-4D97-AF65-F5344CB8AC3E}">
        <p14:creationId xmlns:p14="http://schemas.microsoft.com/office/powerpoint/2010/main" val="2280914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levels of intervention</a:t>
            </a:r>
          </a:p>
        </p:txBody>
      </p:sp>
      <p:sp>
        <p:nvSpPr>
          <p:cNvPr id="3" name="Content Placeholder 2"/>
          <p:cNvSpPr>
            <a:spLocks noGrp="1"/>
          </p:cNvSpPr>
          <p:nvPr>
            <p:ph idx="1"/>
          </p:nvPr>
        </p:nvSpPr>
        <p:spPr>
          <a:xfrm>
            <a:off x="838200" y="1825624"/>
            <a:ext cx="10515600" cy="4420629"/>
          </a:xfrm>
        </p:spPr>
        <p:txBody>
          <a:bodyPr/>
          <a:lstStyle/>
          <a:p>
            <a:pPr marL="0" indent="0">
              <a:buNone/>
            </a:pPr>
            <a:r>
              <a:rPr lang="en-US" dirty="0">
                <a:solidFill>
                  <a:srgbClr val="FFC000"/>
                </a:solidFill>
              </a:rPr>
              <a:t>Policy and legal options </a:t>
            </a:r>
            <a:r>
              <a:rPr lang="en-US" dirty="0"/>
              <a:t>to address anti-press hate.</a:t>
            </a:r>
          </a:p>
          <a:p>
            <a:pPr marL="0" indent="0">
              <a:buNone/>
            </a:pPr>
            <a:endParaRPr lang="en-US" dirty="0"/>
          </a:p>
          <a:p>
            <a:pPr marL="0" indent="0">
              <a:buNone/>
            </a:pPr>
            <a:r>
              <a:rPr lang="en-US" dirty="0"/>
              <a:t>No common pathways particularly given that press laws are vastly different around the world. </a:t>
            </a:r>
          </a:p>
          <a:p>
            <a:pPr marL="0" indent="0">
              <a:buNone/>
            </a:pPr>
            <a:endParaRPr lang="en-US" dirty="0"/>
          </a:p>
          <a:p>
            <a:pPr marL="0" indent="0">
              <a:buNone/>
            </a:pPr>
            <a:r>
              <a:rPr lang="en-US" dirty="0"/>
              <a:t>Options remain grounded in national jurisprudence and politics. It is hard to draw conclusions given significant differences not only in terms of legal traditions, but mainly given the state of the rule of law </a:t>
            </a:r>
            <a:r>
              <a:rPr lang="en-US" dirty="0" smtClean="0"/>
              <a:t>around </a:t>
            </a:r>
            <a:r>
              <a:rPr lang="en-US" dirty="0"/>
              <a:t>the world. </a:t>
            </a:r>
          </a:p>
          <a:p>
            <a:endParaRPr lang="en-US" dirty="0"/>
          </a:p>
        </p:txBody>
      </p:sp>
    </p:spTree>
    <p:extLst>
      <p:ext uri="{BB962C8B-B14F-4D97-AF65-F5344CB8AC3E}">
        <p14:creationId xmlns:p14="http://schemas.microsoft.com/office/powerpoint/2010/main" val="3220269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365125"/>
            <a:ext cx="10883537" cy="915035"/>
          </a:xfrm>
        </p:spPr>
        <p:txBody>
          <a:bodyPr/>
          <a:lstStyle/>
          <a:p>
            <a:r>
              <a:rPr lang="en-US" dirty="0">
                <a:solidFill>
                  <a:srgbClr val="FFC000"/>
                </a:solidFill>
              </a:rPr>
              <a:t>balancing free speech with other human rights </a:t>
            </a:r>
          </a:p>
        </p:txBody>
      </p:sp>
      <p:sp>
        <p:nvSpPr>
          <p:cNvPr id="3" name="Content Placeholder 2"/>
          <p:cNvSpPr>
            <a:spLocks noGrp="1"/>
          </p:cNvSpPr>
          <p:nvPr>
            <p:ph idx="1"/>
          </p:nvPr>
        </p:nvSpPr>
        <p:spPr>
          <a:xfrm>
            <a:off x="470263" y="1711234"/>
            <a:ext cx="11338560" cy="4781641"/>
          </a:xfrm>
        </p:spPr>
        <p:txBody>
          <a:bodyPr>
            <a:normAutofit/>
          </a:bodyPr>
          <a:lstStyle/>
          <a:p>
            <a:r>
              <a:rPr lang="en-US" dirty="0"/>
              <a:t>Actions to confront online intimidation of reporters in the context of the </a:t>
            </a:r>
            <a:r>
              <a:rPr lang="en-US" dirty="0">
                <a:solidFill>
                  <a:srgbClr val="FFC000"/>
                </a:solidFill>
              </a:rPr>
              <a:t>dilemmas of free speech and hate </a:t>
            </a:r>
            <a:r>
              <a:rPr lang="en-US" dirty="0" smtClean="0">
                <a:solidFill>
                  <a:srgbClr val="FFC000"/>
                </a:solidFill>
              </a:rPr>
              <a:t>speech</a:t>
            </a:r>
            <a:r>
              <a:rPr lang="en-US" dirty="0" smtClean="0"/>
              <a:t>.</a:t>
            </a:r>
            <a:endParaRPr lang="en-US" dirty="0"/>
          </a:p>
          <a:p>
            <a:pPr lvl="1"/>
            <a:r>
              <a:rPr lang="en-US" dirty="0"/>
              <a:t>I</a:t>
            </a:r>
            <a:r>
              <a:rPr lang="en-US" dirty="0" smtClean="0"/>
              <a:t>s </a:t>
            </a:r>
            <a:r>
              <a:rPr lang="en-US" dirty="0"/>
              <a:t>hate speech the price to pay to protect basic democratic freedoms? </a:t>
            </a:r>
          </a:p>
          <a:p>
            <a:pPr lvl="1"/>
            <a:r>
              <a:rPr lang="en-US" dirty="0" smtClean="0"/>
              <a:t>whose </a:t>
            </a:r>
            <a:r>
              <a:rPr lang="en-US" dirty="0"/>
              <a:t>freedoms? </a:t>
            </a:r>
          </a:p>
          <a:p>
            <a:pPr lvl="1"/>
            <a:r>
              <a:rPr lang="en-US" dirty="0" smtClean="0"/>
              <a:t>can </a:t>
            </a:r>
            <a:r>
              <a:rPr lang="en-US" dirty="0"/>
              <a:t>legal instruments be effectively used to discourage and penalize hate speech while preserving freedom of expression as a cornerstone principle of democracy and the press? </a:t>
            </a:r>
            <a:r>
              <a:rPr lang="en-US" dirty="0" smtClean="0"/>
              <a:t> </a:t>
            </a:r>
            <a:endParaRPr lang="en-US" dirty="0"/>
          </a:p>
          <a:p>
            <a:pPr lvl="1"/>
            <a:r>
              <a:rPr lang="en-US" dirty="0" smtClean="0"/>
              <a:t>what </a:t>
            </a:r>
            <a:r>
              <a:rPr lang="en-US" dirty="0"/>
              <a:t>about cases when governments utilize “hate speech” laws to stifle dissent, especially coming from journalists? </a:t>
            </a:r>
          </a:p>
          <a:p>
            <a:pPr lvl="1"/>
            <a:r>
              <a:rPr lang="en-US" dirty="0"/>
              <a:t>s</a:t>
            </a:r>
            <a:r>
              <a:rPr lang="en-US" dirty="0" smtClean="0"/>
              <a:t>hould </a:t>
            </a:r>
            <a:r>
              <a:rPr lang="en-US" dirty="0"/>
              <a:t>all forms of discrimination be treated as hate speech?</a:t>
            </a:r>
          </a:p>
          <a:p>
            <a:endParaRPr lang="en-US" dirty="0"/>
          </a:p>
        </p:txBody>
      </p:sp>
    </p:spTree>
    <p:extLst>
      <p:ext uri="{BB962C8B-B14F-4D97-AF65-F5344CB8AC3E}">
        <p14:creationId xmlns:p14="http://schemas.microsoft.com/office/powerpoint/2010/main" val="1039950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gaps</a:t>
            </a:r>
          </a:p>
        </p:txBody>
      </p:sp>
      <p:sp>
        <p:nvSpPr>
          <p:cNvPr id="3" name="Content Placeholder 2"/>
          <p:cNvSpPr>
            <a:spLocks noGrp="1"/>
          </p:cNvSpPr>
          <p:nvPr>
            <p:ph idx="1"/>
          </p:nvPr>
        </p:nvSpPr>
        <p:spPr/>
        <p:txBody>
          <a:bodyPr>
            <a:normAutofit/>
          </a:bodyPr>
          <a:lstStyle/>
          <a:p>
            <a:r>
              <a:rPr lang="en-US" dirty="0"/>
              <a:t>Tackling the role of political and media elites </a:t>
            </a:r>
            <a:r>
              <a:rPr lang="en-US" dirty="0" smtClean="0"/>
              <a:t>largely responsible </a:t>
            </a:r>
            <a:r>
              <a:rPr lang="en-US" dirty="0"/>
              <a:t>for </a:t>
            </a:r>
            <a:r>
              <a:rPr lang="en-US" dirty="0" smtClean="0"/>
              <a:t>legitimizing and promoting hate</a:t>
            </a:r>
            <a:r>
              <a:rPr lang="en-US" dirty="0"/>
              <a:t>. </a:t>
            </a:r>
          </a:p>
          <a:p>
            <a:endParaRPr lang="en-US" dirty="0"/>
          </a:p>
          <a:p>
            <a:endParaRPr lang="en-US" dirty="0"/>
          </a:p>
          <a:p>
            <a:r>
              <a:rPr lang="en-US" dirty="0"/>
              <a:t>Are lessons relevant across political contexts? </a:t>
            </a:r>
            <a:r>
              <a:rPr lang="en-US" dirty="0" smtClean="0"/>
              <a:t> </a:t>
            </a:r>
            <a:endParaRPr lang="en-US" dirty="0"/>
          </a:p>
        </p:txBody>
      </p:sp>
    </p:spTree>
    <p:extLst>
      <p:ext uri="{BB962C8B-B14F-4D97-AF65-F5344CB8AC3E}">
        <p14:creationId xmlns:p14="http://schemas.microsoft.com/office/powerpoint/2010/main" val="4258121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BCF16F5-E0AF-4144-B7AF-BDDCDF8D59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085843F-A255-4AE2-BD1C-10954E1A6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91898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 y="609600"/>
            <a:ext cx="7010112" cy="683623"/>
          </a:xfrm>
        </p:spPr>
        <p:txBody>
          <a:bodyPr>
            <a:normAutofit fontScale="90000"/>
          </a:bodyPr>
          <a:lstStyle/>
          <a:p>
            <a:r>
              <a:rPr lang="en-US" sz="3600" dirty="0">
                <a:solidFill>
                  <a:srgbClr val="FFC000"/>
                </a:solidFill>
              </a:rPr>
              <a:t>lessons for broad initiatives to counter digital hate</a:t>
            </a:r>
            <a:r>
              <a:rPr lang="en-US" sz="2800" dirty="0"/>
              <a:t/>
            </a:r>
            <a:br>
              <a:rPr lang="en-US" sz="2800" dirty="0"/>
            </a:br>
            <a:endParaRPr lang="en-US" sz="2800" dirty="0"/>
          </a:p>
        </p:txBody>
      </p:sp>
      <p:sp>
        <p:nvSpPr>
          <p:cNvPr id="3" name="Content Placeholder 2"/>
          <p:cNvSpPr>
            <a:spLocks noGrp="1"/>
          </p:cNvSpPr>
          <p:nvPr>
            <p:ph idx="1"/>
          </p:nvPr>
        </p:nvSpPr>
        <p:spPr>
          <a:xfrm>
            <a:off x="470263" y="1902823"/>
            <a:ext cx="6180212" cy="4654894"/>
          </a:xfrm>
        </p:spPr>
        <p:txBody>
          <a:bodyPr>
            <a:normAutofit/>
          </a:bodyPr>
          <a:lstStyle/>
          <a:p>
            <a:r>
              <a:rPr lang="en-US" sz="2400" dirty="0"/>
              <a:t>Goals should range from relatively accessible to more complicated, from small-scale to large-scale. </a:t>
            </a:r>
          </a:p>
          <a:p>
            <a:r>
              <a:rPr lang="en-US" sz="2400" dirty="0"/>
              <a:t>Actions may focus on reducing attacks, tempering effects among specific groups, curbing the social influence of hate, de-mainstreaming or uprooting hate, changing beliefs and behaviors among hate groups and so on. </a:t>
            </a:r>
          </a:p>
          <a:p>
            <a:r>
              <a:rPr lang="en-US" sz="2400" dirty="0"/>
              <a:t>Countering hate needs to be embedded in local understandings of communication and rights, and mindful of local factors, institutions, opportunities, and politics. </a:t>
            </a:r>
          </a:p>
        </p:txBody>
      </p:sp>
      <p:pic>
        <p:nvPicPr>
          <p:cNvPr id="4" name="Picture 3"/>
          <p:cNvPicPr>
            <a:picLocks noChangeAspect="1"/>
          </p:cNvPicPr>
          <p:nvPr/>
        </p:nvPicPr>
        <p:blipFill>
          <a:blip r:embed="rId3"/>
          <a:stretch>
            <a:fillRect/>
          </a:stretch>
        </p:blipFill>
        <p:spPr>
          <a:xfrm>
            <a:off x="7756450" y="2359752"/>
            <a:ext cx="3689210" cy="2138491"/>
          </a:xfrm>
          <a:prstGeom prst="rect">
            <a:avLst/>
          </a:prstGeom>
        </p:spPr>
      </p:pic>
      <p:sp>
        <p:nvSpPr>
          <p:cNvPr id="15"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3528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further issues to consider for countering hate</a:t>
            </a:r>
            <a:r>
              <a:rPr lang="en-US" dirty="0"/>
              <a:t/>
            </a:r>
            <a:br>
              <a:rPr lang="en-US" dirty="0"/>
            </a:br>
            <a:endParaRPr lang="en-US" dirty="0"/>
          </a:p>
        </p:txBody>
      </p:sp>
      <p:sp>
        <p:nvSpPr>
          <p:cNvPr id="3" name="Content Placeholder 2"/>
          <p:cNvSpPr>
            <a:spLocks noGrp="1"/>
          </p:cNvSpPr>
          <p:nvPr>
            <p:ph idx="1"/>
          </p:nvPr>
        </p:nvSpPr>
        <p:spPr>
          <a:xfrm>
            <a:off x="838200" y="1825625"/>
            <a:ext cx="10515600" cy="4703964"/>
          </a:xfrm>
        </p:spPr>
        <p:txBody>
          <a:bodyPr>
            <a:normAutofit/>
          </a:bodyPr>
          <a:lstStyle/>
          <a:p>
            <a:r>
              <a:rPr lang="en-US" dirty="0" smtClean="0"/>
              <a:t>Need for immediate remedial </a:t>
            </a:r>
            <a:r>
              <a:rPr lang="en-US" dirty="0"/>
              <a:t>actions: Digital safety and post-trauma </a:t>
            </a:r>
            <a:endParaRPr lang="en-US" dirty="0" smtClean="0"/>
          </a:p>
          <a:p>
            <a:r>
              <a:rPr lang="en-US" dirty="0" smtClean="0"/>
              <a:t>Institutions matter</a:t>
            </a:r>
            <a:endParaRPr lang="en-US" dirty="0"/>
          </a:p>
          <a:p>
            <a:r>
              <a:rPr lang="en-US" dirty="0" smtClean="0"/>
              <a:t>Does communicative engagement work?</a:t>
            </a:r>
            <a:endParaRPr lang="en-US" dirty="0"/>
          </a:p>
          <a:p>
            <a:r>
              <a:rPr lang="en-US" dirty="0" smtClean="0"/>
              <a:t>How to de-mainstreaming hate?</a:t>
            </a:r>
            <a:endParaRPr lang="en-US" dirty="0"/>
          </a:p>
          <a:p>
            <a:r>
              <a:rPr lang="en-US" dirty="0" smtClean="0"/>
              <a:t>How to deter hate speech?</a:t>
            </a:r>
            <a:endParaRPr lang="en-US" dirty="0"/>
          </a:p>
          <a:p>
            <a:endParaRPr lang="en-US" dirty="0"/>
          </a:p>
        </p:txBody>
      </p:sp>
    </p:spTree>
    <p:extLst>
      <p:ext uri="{BB962C8B-B14F-4D97-AF65-F5344CB8AC3E}">
        <p14:creationId xmlns:p14="http://schemas.microsoft.com/office/powerpoint/2010/main" val="520623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363" y="1120463"/>
            <a:ext cx="8350642" cy="3760630"/>
          </a:xfrm>
        </p:spPr>
        <p:txBody>
          <a:bodyPr>
            <a:normAutofit/>
          </a:bodyPr>
          <a:lstStyle/>
          <a:p>
            <a:r>
              <a:rPr lang="en-US" dirty="0">
                <a:solidFill>
                  <a:srgbClr val="FFC000"/>
                </a:solidFill>
              </a:rPr>
              <a:t>Focus </a:t>
            </a:r>
            <a:br>
              <a:rPr lang="en-US" dirty="0">
                <a:solidFill>
                  <a:srgbClr val="FFC000"/>
                </a:solidFill>
              </a:rPr>
            </a:br>
            <a:r>
              <a:rPr lang="en-US" dirty="0">
                <a:solidFill>
                  <a:srgbClr val="FFC000"/>
                </a:solidFill>
              </a:rPr>
              <a:t/>
            </a:r>
            <a:br>
              <a:rPr lang="en-US" dirty="0">
                <a:solidFill>
                  <a:srgbClr val="FFC000"/>
                </a:solidFill>
              </a:rPr>
            </a:br>
            <a:r>
              <a:rPr lang="en-US" dirty="0"/>
              <a:t>Online harassment of journalists as case of hate speech</a:t>
            </a:r>
            <a:br>
              <a:rPr lang="en-US" dirty="0"/>
            </a:br>
            <a:r>
              <a:rPr lang="en-US" dirty="0"/>
              <a:t/>
            </a:r>
            <a:br>
              <a:rPr lang="en-US" dirty="0"/>
            </a:br>
            <a:r>
              <a:rPr lang="en-US" dirty="0"/>
              <a:t>Lessons for combating hate speech</a:t>
            </a:r>
          </a:p>
        </p:txBody>
      </p:sp>
    </p:spTree>
    <p:extLst>
      <p:ext uri="{BB962C8B-B14F-4D97-AF65-F5344CB8AC3E}">
        <p14:creationId xmlns:p14="http://schemas.microsoft.com/office/powerpoint/2010/main" val="3006824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final </a:t>
            </a:r>
            <a:r>
              <a:rPr lang="en-US" dirty="0" smtClean="0">
                <a:solidFill>
                  <a:srgbClr val="FFC000"/>
                </a:solidFill>
              </a:rPr>
              <a:t>thoughts</a:t>
            </a:r>
            <a:endParaRPr lang="en-US" dirty="0">
              <a:solidFill>
                <a:srgbClr val="FFC000"/>
              </a:solidFill>
            </a:endParaRPr>
          </a:p>
        </p:txBody>
      </p:sp>
      <p:sp>
        <p:nvSpPr>
          <p:cNvPr id="3" name="Content Placeholder 2"/>
          <p:cNvSpPr>
            <a:spLocks noGrp="1"/>
          </p:cNvSpPr>
          <p:nvPr>
            <p:ph idx="1"/>
          </p:nvPr>
        </p:nvSpPr>
        <p:spPr/>
        <p:txBody>
          <a:bodyPr>
            <a:normAutofit/>
          </a:bodyPr>
          <a:lstStyle/>
          <a:p>
            <a:pPr marL="0" indent="0">
              <a:buNone/>
            </a:pPr>
            <a:r>
              <a:rPr lang="en-US" dirty="0"/>
              <a:t>Fighting hate demands remarkable courage</a:t>
            </a:r>
          </a:p>
          <a:p>
            <a:pPr marL="0" indent="0">
              <a:buNone/>
            </a:pPr>
            <a:endParaRPr lang="en-US" dirty="0"/>
          </a:p>
          <a:p>
            <a:pPr lvl="1"/>
            <a:r>
              <a:rPr lang="en-US" dirty="0"/>
              <a:t>Countering hate is in vexing predicament: if initiatives and actors gain broad public attention, they are likely to become magnets for haters. </a:t>
            </a:r>
          </a:p>
          <a:p>
            <a:pPr lvl="1"/>
            <a:r>
              <a:rPr lang="en-US" dirty="0" smtClean="0"/>
              <a:t>Without common </a:t>
            </a:r>
            <a:r>
              <a:rPr lang="en-US" dirty="0"/>
              <a:t>communicative norms, holding haters accountable is </a:t>
            </a:r>
            <a:r>
              <a:rPr lang="en-US" dirty="0" smtClean="0"/>
              <a:t>dangerous</a:t>
            </a:r>
            <a:r>
              <a:rPr lang="en-US" dirty="0"/>
              <a:t>.  </a:t>
            </a:r>
          </a:p>
          <a:p>
            <a:endParaRPr lang="en-US" dirty="0"/>
          </a:p>
          <a:p>
            <a:endParaRPr lang="en-US" dirty="0"/>
          </a:p>
        </p:txBody>
      </p:sp>
    </p:spTree>
    <p:extLst>
      <p:ext uri="{BB962C8B-B14F-4D97-AF65-F5344CB8AC3E}">
        <p14:creationId xmlns:p14="http://schemas.microsoft.com/office/powerpoint/2010/main" val="2094250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7AFB9A-7364-478C-B48B-8523CDD9AE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36678033-86B6-40E6-BE90-78D8ED4E3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2542E1A-076E-4A34-BB67-2BF961754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8912" y="299089"/>
            <a:ext cx="4054711" cy="1243584"/>
          </a:xfrm>
        </p:spPr>
        <p:txBody>
          <a:bodyPr>
            <a:normAutofit/>
          </a:bodyPr>
          <a:lstStyle/>
          <a:p>
            <a:r>
              <a:rPr lang="en-US" sz="3400" dirty="0">
                <a:solidFill>
                  <a:srgbClr val="FFC000"/>
                </a:solidFill>
              </a:rPr>
              <a:t>online harassment as form of digital hate</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35132" y="2400953"/>
            <a:ext cx="5381898" cy="4268942"/>
          </a:xfrm>
        </p:spPr>
        <p:txBody>
          <a:bodyPr>
            <a:normAutofit fontScale="92500"/>
          </a:bodyPr>
          <a:lstStyle/>
          <a:p>
            <a:r>
              <a:rPr lang="en-US" sz="2400" dirty="0"/>
              <a:t>Journalists are harassed because of who they are, </a:t>
            </a:r>
            <a:r>
              <a:rPr lang="en-US" sz="2400" dirty="0" smtClean="0"/>
              <a:t>or </a:t>
            </a:r>
            <a:r>
              <a:rPr lang="en-US" sz="2400" dirty="0"/>
              <a:t>are perceived to be based on conventional markers of social identity such as appearance, dress, skin color and last name. </a:t>
            </a:r>
          </a:p>
          <a:p>
            <a:r>
              <a:rPr lang="en-US" sz="2400" dirty="0"/>
              <a:t>Women journalists as well as minority reporters based on race, religion, ethnicity, and sexuality are disproportionately attacked.</a:t>
            </a:r>
          </a:p>
          <a:p>
            <a:r>
              <a:rPr lang="en-US" sz="2400" dirty="0"/>
              <a:t>Attacks often consist of verbal and visual expressions laced with offensive speech intended to demean and ridicule, and to police and silence journalists.</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368" y="887735"/>
            <a:ext cx="5135719" cy="2002929"/>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368" y="4216412"/>
            <a:ext cx="5135719" cy="1168376"/>
          </a:xfrm>
          <a:prstGeom prst="rect">
            <a:avLst/>
          </a:prstGeom>
        </p:spPr>
      </p:pic>
    </p:spTree>
    <p:extLst>
      <p:ext uri="{BB962C8B-B14F-4D97-AF65-F5344CB8AC3E}">
        <p14:creationId xmlns:p14="http://schemas.microsoft.com/office/powerpoint/2010/main" val="1964831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49FB5C3-7336-4FE0-A30C-CC0A3646D4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19A6B5CE-CB1D-48EE-8B43-E952235C837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9" name="Rectangle 48">
              <a:extLst>
                <a:ext uri="{FF2B5EF4-FFF2-40B4-BE49-F238E27FC236}">
                  <a16:creationId xmlns:a16="http://schemas.microsoft.com/office/drawing/2014/main" id="{E3F3EAA5-4E15-400B-BBA3-82B3F49A21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2BA2E40-BE9B-4C54-9CDD-40EE804CCE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0DA909B4-15FF-46A6-8A7F-7AEF977FE9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7025" y="922644"/>
            <a:ext cx="5040285" cy="1169585"/>
          </a:xfrm>
        </p:spPr>
        <p:txBody>
          <a:bodyPr anchor="b">
            <a:normAutofit/>
          </a:bodyPr>
          <a:lstStyle/>
          <a:p>
            <a:r>
              <a:rPr lang="en-US" sz="4000" dirty="0">
                <a:solidFill>
                  <a:srgbClr val="FFC000"/>
                </a:solidFill>
              </a:rPr>
              <a:t>trolling of journalists</a:t>
            </a:r>
          </a:p>
        </p:txBody>
      </p:sp>
      <p:sp>
        <p:nvSpPr>
          <p:cNvPr id="54" name="Rectangle 53">
            <a:extLst>
              <a:ext uri="{FF2B5EF4-FFF2-40B4-BE49-F238E27FC236}">
                <a16:creationId xmlns:a16="http://schemas.microsoft.com/office/drawing/2014/main"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53121" y="2508105"/>
            <a:ext cx="5242880" cy="3831998"/>
          </a:xfrm>
        </p:spPr>
        <p:txBody>
          <a:bodyPr anchor="ctr">
            <a:normAutofit/>
          </a:bodyPr>
          <a:lstStyle/>
          <a:p>
            <a:pPr marL="0" indent="0">
              <a:buNone/>
            </a:pPr>
            <a:r>
              <a:rPr lang="en-US" dirty="0"/>
              <a:t>Digital hate culture united by “a shared politics of negation: against liberalism, egalitarianism, ‘political correctness’, and the like,” more so than any consistent ideology (Ganesh, 2018). </a:t>
            </a:r>
          </a:p>
          <a:p>
            <a:pPr marL="0" indent="0">
              <a:buNone/>
            </a:pPr>
            <a:endParaRPr lang="en-US" dirty="0"/>
          </a:p>
          <a:p>
            <a:pPr marL="0" indent="0">
              <a:buNone/>
            </a:pPr>
            <a:r>
              <a:rPr lang="en-US" dirty="0"/>
              <a:t>Racism + Misogyny + Xenophobia + other phobias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008" y="583469"/>
            <a:ext cx="5270815" cy="301752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750" y="4451937"/>
            <a:ext cx="5891129" cy="1554480"/>
          </a:xfrm>
          <a:prstGeom prst="rect">
            <a:avLst/>
          </a:prstGeom>
        </p:spPr>
      </p:pic>
    </p:spTree>
    <p:extLst>
      <p:ext uri="{BB962C8B-B14F-4D97-AF65-F5344CB8AC3E}">
        <p14:creationId xmlns:p14="http://schemas.microsoft.com/office/powerpoint/2010/main" val="997844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000" dirty="0">
                <a:solidFill>
                  <a:srgbClr val="FFC000"/>
                </a:solidFill>
              </a:rPr>
              <a:t>perpetrators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A3C691F-F294-49E7-82BC-5E16D4FD7710}"/>
              </a:ext>
            </a:extLst>
          </p:cNvPr>
          <p:cNvGraphicFramePr>
            <a:graphicFrameLocks noGrp="1"/>
          </p:cNvGraphicFramePr>
          <p:nvPr>
            <p:ph idx="1"/>
            <p:extLst>
              <p:ext uri="{D42A27DB-BD31-4B8C-83A1-F6EECF244321}">
                <p14:modId xmlns:p14="http://schemas.microsoft.com/office/powerpoint/2010/main" val="8326759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033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t>negative effects on journalists </a:t>
            </a:r>
          </a:p>
        </p:txBody>
      </p:sp>
      <p:sp>
        <p:nvSpPr>
          <p:cNvPr id="3" name="Content Placeholder 2"/>
          <p:cNvSpPr>
            <a:spLocks noGrp="1"/>
          </p:cNvSpPr>
          <p:nvPr>
            <p:ph idx="1"/>
          </p:nvPr>
        </p:nvSpPr>
        <p:spPr>
          <a:xfrm>
            <a:off x="1045028" y="2508070"/>
            <a:ext cx="9941319" cy="3634110"/>
          </a:xfrm>
        </p:spPr>
        <p:txBody>
          <a:bodyPr anchor="ctr">
            <a:normAutofit/>
          </a:bodyPr>
          <a:lstStyle/>
          <a:p>
            <a:r>
              <a:rPr lang="en-US" sz="3600" dirty="0"/>
              <a:t>From self-censorship to emotional trauma. </a:t>
            </a:r>
          </a:p>
          <a:p>
            <a:r>
              <a:rPr lang="en-US" sz="3600" dirty="0"/>
              <a:t>Heavy emotional toll which affects their psychological well-being and job performance. </a:t>
            </a:r>
          </a:p>
          <a:p>
            <a:r>
              <a:rPr lang="en-US" sz="3600" dirty="0"/>
              <a:t>Reputation costs and need to spend time seeking protection as well as psychological and legal help.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048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impact on the public’s right to know</a:t>
            </a:r>
          </a:p>
        </p:txBody>
      </p:sp>
      <p:sp>
        <p:nvSpPr>
          <p:cNvPr id="3" name="Content Placeholder 2"/>
          <p:cNvSpPr>
            <a:spLocks noGrp="1"/>
          </p:cNvSpPr>
          <p:nvPr>
            <p:ph idx="1"/>
          </p:nvPr>
        </p:nvSpPr>
        <p:spPr/>
        <p:txBody>
          <a:bodyPr/>
          <a:lstStyle/>
          <a:p>
            <a:r>
              <a:rPr lang="en-US" dirty="0"/>
              <a:t>As journalists engage in self-censorship to reduce the likelihood of attacks, stories go uncovered or </a:t>
            </a:r>
            <a:r>
              <a:rPr lang="en-US" dirty="0" err="1"/>
              <a:t>undercovered</a:t>
            </a:r>
            <a:r>
              <a:rPr lang="en-US" dirty="0"/>
              <a:t>. </a:t>
            </a:r>
          </a:p>
          <a:p>
            <a:r>
              <a:rPr lang="en-US" dirty="0"/>
              <a:t>Women and minority journalists avoid news beats where they may be constantly harassed or consider quitting journalism.  </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640" y="4320872"/>
            <a:ext cx="9088118" cy="2172003"/>
          </a:xfrm>
          <a:prstGeom prst="rect">
            <a:avLst/>
          </a:prstGeom>
        </p:spPr>
      </p:pic>
    </p:spTree>
    <p:extLst>
      <p:ext uri="{BB962C8B-B14F-4D97-AF65-F5344CB8AC3E}">
        <p14:creationId xmlns:p14="http://schemas.microsoft.com/office/powerpoint/2010/main" val="1487388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what needs to be done?</a:t>
            </a:r>
          </a:p>
        </p:txBody>
      </p:sp>
      <p:sp>
        <p:nvSpPr>
          <p:cNvPr id="3" name="Content Placeholder 2"/>
          <p:cNvSpPr>
            <a:spLocks noGrp="1"/>
          </p:cNvSpPr>
          <p:nvPr>
            <p:ph idx="1"/>
          </p:nvPr>
        </p:nvSpPr>
        <p:spPr>
          <a:xfrm>
            <a:off x="347730" y="1600536"/>
            <a:ext cx="10696977" cy="4903295"/>
          </a:xfrm>
        </p:spPr>
        <p:txBody>
          <a:bodyPr>
            <a:normAutofit lnSpcReduction="10000"/>
          </a:bodyPr>
          <a:lstStyle/>
          <a:p>
            <a:pPr marL="0" indent="0">
              <a:buNone/>
            </a:pPr>
            <a:r>
              <a:rPr lang="en-US" dirty="0"/>
              <a:t>Multi-stakeholder problem that involves journalists, news organizations, social media companies, civil society, and governments. </a:t>
            </a:r>
          </a:p>
          <a:p>
            <a:pPr marL="0" indent="0">
              <a:buNone/>
            </a:pPr>
            <a:endParaRPr lang="en-US" dirty="0"/>
          </a:p>
          <a:p>
            <a:pPr lvl="1"/>
            <a:r>
              <a:rPr lang="en-US" dirty="0">
                <a:solidFill>
                  <a:srgbClr val="FFC000"/>
                </a:solidFill>
              </a:rPr>
              <a:t>News organizations </a:t>
            </a:r>
            <a:r>
              <a:rPr lang="en-US" dirty="0"/>
              <a:t>need to ensure the safety of journalists and to provide support. </a:t>
            </a:r>
          </a:p>
          <a:p>
            <a:pPr lvl="1"/>
            <a:r>
              <a:rPr lang="en-US" dirty="0">
                <a:solidFill>
                  <a:srgbClr val="FFC000"/>
                </a:solidFill>
              </a:rPr>
              <a:t>Social media companies </a:t>
            </a:r>
            <a:r>
              <a:rPr lang="en-US" dirty="0"/>
              <a:t>are responsible insofar as their platforms are commonly used to harass and intimidate reporters. </a:t>
            </a:r>
          </a:p>
          <a:p>
            <a:pPr lvl="1"/>
            <a:r>
              <a:rPr lang="en-US" dirty="0">
                <a:solidFill>
                  <a:srgbClr val="FFC000"/>
                </a:solidFill>
              </a:rPr>
              <a:t>Governments</a:t>
            </a:r>
            <a:r>
              <a:rPr lang="en-US" dirty="0"/>
              <a:t> need to ensure the safety of journalists and have adequate legal mechanisms to address harassment. </a:t>
            </a:r>
          </a:p>
          <a:p>
            <a:pPr marL="0" indent="0">
              <a:buNone/>
            </a:pPr>
            <a:endParaRPr lang="en-US" dirty="0"/>
          </a:p>
          <a:p>
            <a:pPr marL="0" indent="0">
              <a:buNone/>
            </a:pPr>
            <a:endParaRPr lang="en-US" dirty="0"/>
          </a:p>
          <a:p>
            <a:pPr marL="0" indent="0">
              <a:buNone/>
            </a:pPr>
            <a:r>
              <a:rPr lang="en-US" i="1" dirty="0">
                <a:solidFill>
                  <a:srgbClr val="FFC000"/>
                </a:solidFill>
              </a:rPr>
              <a:t>Collective problem demands collective actions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407414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C000"/>
                </a:solidFill>
              </a:rPr>
              <a:t>particularities of the case</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a:t>journalists are an </a:t>
            </a:r>
            <a:r>
              <a:rPr lang="en-US" dirty="0">
                <a:solidFill>
                  <a:srgbClr val="FFC000"/>
                </a:solidFill>
              </a:rPr>
              <a:t>occupational </a:t>
            </a:r>
            <a:r>
              <a:rPr lang="en-US" dirty="0" smtClean="0">
                <a:solidFill>
                  <a:srgbClr val="FFC000"/>
                </a:solidFill>
              </a:rPr>
              <a:t>group</a:t>
            </a:r>
            <a:endParaRPr lang="en-US" dirty="0"/>
          </a:p>
          <a:p>
            <a:endParaRPr lang="en-US" dirty="0"/>
          </a:p>
          <a:p>
            <a:r>
              <a:rPr lang="en-US" dirty="0"/>
              <a:t>the </a:t>
            </a:r>
            <a:r>
              <a:rPr lang="en-US" dirty="0">
                <a:solidFill>
                  <a:srgbClr val="FFC000"/>
                </a:solidFill>
              </a:rPr>
              <a:t>conditions</a:t>
            </a:r>
            <a:r>
              <a:rPr lang="en-US" dirty="0"/>
              <a:t> and the </a:t>
            </a:r>
            <a:r>
              <a:rPr lang="en-US" dirty="0">
                <a:solidFill>
                  <a:srgbClr val="FFC000"/>
                </a:solidFill>
              </a:rPr>
              <a:t>opportunities</a:t>
            </a:r>
            <a:r>
              <a:rPr lang="en-US" dirty="0"/>
              <a:t> for redressing the problem are different – from democracies with strong rule of law to conflict, fragile settings.  </a:t>
            </a:r>
          </a:p>
        </p:txBody>
      </p:sp>
    </p:spTree>
    <p:extLst>
      <p:ext uri="{BB962C8B-B14F-4D97-AF65-F5344CB8AC3E}">
        <p14:creationId xmlns:p14="http://schemas.microsoft.com/office/powerpoint/2010/main" val="2546788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TotalTime>
  <Words>2003</Words>
  <Application>Microsoft Office PowerPoint</Application>
  <PresentationFormat>Widescreen</PresentationFormat>
  <Paragraphs>134</Paragraphs>
  <Slides>20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Fighting digital hate against journalists: Lessons for countering hate speech </vt:lpstr>
      <vt:lpstr>Focus   Online harassment of journalists as case of hate speech  Lessons for combating hate speech</vt:lpstr>
      <vt:lpstr>online harassment as form of digital hate</vt:lpstr>
      <vt:lpstr>trolling of journalists</vt:lpstr>
      <vt:lpstr>perpetrators</vt:lpstr>
      <vt:lpstr>negative effects on journalists </vt:lpstr>
      <vt:lpstr>impact on the public’s right to know</vt:lpstr>
      <vt:lpstr>what needs to be done?</vt:lpstr>
      <vt:lpstr>particularities of the case</vt:lpstr>
      <vt:lpstr>levels of intervention</vt:lpstr>
      <vt:lpstr>levels of intervention</vt:lpstr>
      <vt:lpstr>levels of intervention</vt:lpstr>
      <vt:lpstr>levels of intervention</vt:lpstr>
      <vt:lpstr>levels of intervention</vt:lpstr>
      <vt:lpstr>levels of intervention</vt:lpstr>
      <vt:lpstr>balancing free speech with other human rights </vt:lpstr>
      <vt:lpstr>gaps</vt:lpstr>
      <vt:lpstr>lessons for broad initiatives to counter digital hate </vt:lpstr>
      <vt:lpstr>further issues to consider for countering hate </vt:lpstr>
      <vt:lpstr>final thoughts</vt:lpstr>
    </vt:vector>
  </TitlesOfParts>
  <Company>GW Columbian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Fighting digital hate against journalists: Lessons for countering hate speech</dc:title>
  <dc:creator>Silvio Waisbord</dc:creator>
  <cp:lastModifiedBy>Silvio Waisbord</cp:lastModifiedBy>
  <cp:revision>20</cp:revision>
  <cp:lastPrinted>2021-12-01T13:54:54Z</cp:lastPrinted>
  <dcterms:created xsi:type="dcterms:W3CDTF">2021-11-30T14:15:01Z</dcterms:created>
  <dcterms:modified xsi:type="dcterms:W3CDTF">2021-12-01T16:02:29Z</dcterms:modified>
</cp:coreProperties>
</file>