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84"/>
  </p:normalViewPr>
  <p:slideViewPr>
    <p:cSldViewPr snapToGrid="0" snapToObjects="1">
      <p:cViewPr varScale="1">
        <p:scale>
          <a:sx n="76" d="100"/>
          <a:sy n="76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71398-24D1-4721-93CB-EF58B611A9AA}" type="doc">
      <dgm:prSet loTypeId="urn:microsoft.com/office/officeart/2008/layout/BendingPictureCap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17C980-DEA5-45B2-A52B-0781C1B4584B}">
      <dgm:prSet/>
      <dgm:spPr>
        <a:solidFill>
          <a:srgbClr val="FF0000"/>
        </a:solidFill>
      </dgm:spPr>
      <dgm:t>
        <a:bodyPr/>
        <a:lstStyle/>
        <a:p>
          <a:r>
            <a:rPr lang="en-GB" dirty="0"/>
            <a:t>Prohibited</a:t>
          </a:r>
          <a:endParaRPr lang="en-US" dirty="0"/>
        </a:p>
      </dgm:t>
    </dgm:pt>
    <dgm:pt modelId="{1FD33B39-AA7A-420A-836A-D8E4D915C7A0}" type="parTrans" cxnId="{9A9958C6-6BB2-4B02-BBAB-6BF121F2DA43}">
      <dgm:prSet/>
      <dgm:spPr/>
      <dgm:t>
        <a:bodyPr/>
        <a:lstStyle/>
        <a:p>
          <a:endParaRPr lang="en-US"/>
        </a:p>
      </dgm:t>
    </dgm:pt>
    <dgm:pt modelId="{7E877ACC-4236-4808-AAAA-2F7D1E25D08A}" type="sibTrans" cxnId="{9A9958C6-6BB2-4B02-BBAB-6BF121F2DA43}">
      <dgm:prSet/>
      <dgm:spPr/>
      <dgm:t>
        <a:bodyPr/>
        <a:lstStyle/>
        <a:p>
          <a:endParaRPr lang="en-US"/>
        </a:p>
      </dgm:t>
    </dgm:pt>
    <dgm:pt modelId="{9B2F838C-9B4E-48DF-ADBD-41FB1848B06B}">
      <dgm:prSet/>
      <dgm:spPr>
        <a:solidFill>
          <a:schemeClr val="accent4"/>
        </a:solidFill>
      </dgm:spPr>
      <dgm:t>
        <a:bodyPr/>
        <a:lstStyle/>
        <a:p>
          <a:r>
            <a:rPr lang="en-GB" dirty="0"/>
            <a:t>Limited</a:t>
          </a:r>
          <a:endParaRPr lang="en-US" dirty="0"/>
        </a:p>
      </dgm:t>
    </dgm:pt>
    <dgm:pt modelId="{98643FCA-0ABE-486B-9236-67A8C5BFE5A2}" type="parTrans" cxnId="{7ABB2586-FBE7-4E3E-AFB6-81E26E7FE474}">
      <dgm:prSet/>
      <dgm:spPr/>
      <dgm:t>
        <a:bodyPr/>
        <a:lstStyle/>
        <a:p>
          <a:endParaRPr lang="en-US"/>
        </a:p>
      </dgm:t>
    </dgm:pt>
    <dgm:pt modelId="{6B9C9EE6-673D-4AFF-9620-595CEBC8BC34}" type="sibTrans" cxnId="{7ABB2586-FBE7-4E3E-AFB6-81E26E7FE474}">
      <dgm:prSet/>
      <dgm:spPr/>
      <dgm:t>
        <a:bodyPr/>
        <a:lstStyle/>
        <a:p>
          <a:endParaRPr lang="en-US"/>
        </a:p>
      </dgm:t>
    </dgm:pt>
    <dgm:pt modelId="{D2199DEA-9036-4EE6-8C67-8DFBCB9D8C8B}">
      <dgm:prSet/>
      <dgm:spPr>
        <a:solidFill>
          <a:schemeClr val="accent2"/>
        </a:solidFill>
      </dgm:spPr>
      <dgm:t>
        <a:bodyPr/>
        <a:lstStyle/>
        <a:p>
          <a:r>
            <a:rPr lang="en-GB" dirty="0"/>
            <a:t>Free</a:t>
          </a:r>
          <a:endParaRPr lang="en-US" dirty="0"/>
        </a:p>
      </dgm:t>
    </dgm:pt>
    <dgm:pt modelId="{1F85BB18-CDAC-48FB-8B04-D91844716472}" type="parTrans" cxnId="{F4D8992F-DDEB-4350-BB13-C66D5495597D}">
      <dgm:prSet/>
      <dgm:spPr/>
      <dgm:t>
        <a:bodyPr/>
        <a:lstStyle/>
        <a:p>
          <a:endParaRPr lang="en-US"/>
        </a:p>
      </dgm:t>
    </dgm:pt>
    <dgm:pt modelId="{D4D5A2F9-7CEA-4562-A6E5-B7634CF8C596}" type="sibTrans" cxnId="{F4D8992F-DDEB-4350-BB13-C66D5495597D}">
      <dgm:prSet/>
      <dgm:spPr/>
      <dgm:t>
        <a:bodyPr/>
        <a:lstStyle/>
        <a:p>
          <a:endParaRPr lang="en-US"/>
        </a:p>
      </dgm:t>
    </dgm:pt>
    <dgm:pt modelId="{E57832A1-1D6C-474C-A16C-44971FE27C10}" type="pres">
      <dgm:prSet presAssocID="{87971398-24D1-4721-93CB-EF58B611A9AA}" presName="Name0" presStyleCnt="0">
        <dgm:presLayoutVars>
          <dgm:dir/>
          <dgm:resizeHandles val="exact"/>
        </dgm:presLayoutVars>
      </dgm:prSet>
      <dgm:spPr/>
    </dgm:pt>
    <dgm:pt modelId="{40574DDC-99DB-EE4C-AB99-22E803D1198F}" type="pres">
      <dgm:prSet presAssocID="{F717C980-DEA5-45B2-A52B-0781C1B4584B}" presName="composite" presStyleCnt="0"/>
      <dgm:spPr/>
    </dgm:pt>
    <dgm:pt modelId="{86FA6702-DCDF-6741-868C-8C3F05E3540F}" type="pres">
      <dgm:prSet presAssocID="{F717C980-DEA5-45B2-A52B-0781C1B4584B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22021D1E-6DA7-8349-98AC-3BFFAC52D587}" type="pres">
      <dgm:prSet presAssocID="{F717C980-DEA5-45B2-A52B-0781C1B4584B}" presName="wedgeRectCallout1" presStyleLbl="node1" presStyleIdx="0" presStyleCnt="3">
        <dgm:presLayoutVars>
          <dgm:bulletEnabled val="1"/>
        </dgm:presLayoutVars>
      </dgm:prSet>
      <dgm:spPr/>
    </dgm:pt>
    <dgm:pt modelId="{0742E731-E9A7-3B49-9610-A4BB8CC13B14}" type="pres">
      <dgm:prSet presAssocID="{7E877ACC-4236-4808-AAAA-2F7D1E25D08A}" presName="sibTrans" presStyleCnt="0"/>
      <dgm:spPr/>
    </dgm:pt>
    <dgm:pt modelId="{05988792-41E2-1A48-96E8-C69B104F6B19}" type="pres">
      <dgm:prSet presAssocID="{9B2F838C-9B4E-48DF-ADBD-41FB1848B06B}" presName="composite" presStyleCnt="0"/>
      <dgm:spPr/>
    </dgm:pt>
    <dgm:pt modelId="{D465FDF1-A7AE-CC43-B910-8D3EF4602B0A}" type="pres">
      <dgm:prSet presAssocID="{9B2F838C-9B4E-48DF-ADBD-41FB1848B06B}" presName="rect1" presStyleLbl="bgImgPlace1" presStyleIdx="1" presStyleCnt="3"/>
      <dgm:spPr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E6032232-CBD3-1C4A-950C-DA9E16B0F101}" type="pres">
      <dgm:prSet presAssocID="{9B2F838C-9B4E-48DF-ADBD-41FB1848B06B}" presName="wedgeRectCallout1" presStyleLbl="node1" presStyleIdx="1" presStyleCnt="3">
        <dgm:presLayoutVars>
          <dgm:bulletEnabled val="1"/>
        </dgm:presLayoutVars>
      </dgm:prSet>
      <dgm:spPr/>
    </dgm:pt>
    <dgm:pt modelId="{348C000A-7E6A-5542-AC94-E5772E1B1B00}" type="pres">
      <dgm:prSet presAssocID="{6B9C9EE6-673D-4AFF-9620-595CEBC8BC34}" presName="sibTrans" presStyleCnt="0"/>
      <dgm:spPr/>
    </dgm:pt>
    <dgm:pt modelId="{66031121-A93D-304F-922D-270D41F728F9}" type="pres">
      <dgm:prSet presAssocID="{D2199DEA-9036-4EE6-8C67-8DFBCB9D8C8B}" presName="composite" presStyleCnt="0"/>
      <dgm:spPr/>
    </dgm:pt>
    <dgm:pt modelId="{38674C8B-7080-0A4B-9ADB-60E9F14CAA52}" type="pres">
      <dgm:prSet presAssocID="{D2199DEA-9036-4EE6-8C67-8DFBCB9D8C8B}" presName="rect1" presStyleLbl="bgImgPlace1" presStyleIdx="2" presStyleCnt="3"/>
      <dgm:spPr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Badge Tick1 with solid fill"/>
        </a:ext>
      </dgm:extLst>
    </dgm:pt>
    <dgm:pt modelId="{A43F53AC-63D6-C648-979A-27FBC8C867EA}" type="pres">
      <dgm:prSet presAssocID="{D2199DEA-9036-4EE6-8C67-8DFBCB9D8C8B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F4D8992F-DDEB-4350-BB13-C66D5495597D}" srcId="{87971398-24D1-4721-93CB-EF58B611A9AA}" destId="{D2199DEA-9036-4EE6-8C67-8DFBCB9D8C8B}" srcOrd="2" destOrd="0" parTransId="{1F85BB18-CDAC-48FB-8B04-D91844716472}" sibTransId="{D4D5A2F9-7CEA-4562-A6E5-B7634CF8C596}"/>
    <dgm:cxn modelId="{2ABAAC50-20BC-F740-99BA-E38D5BEE3975}" type="presOf" srcId="{9B2F838C-9B4E-48DF-ADBD-41FB1848B06B}" destId="{E6032232-CBD3-1C4A-950C-DA9E16B0F101}" srcOrd="0" destOrd="0" presId="urn:microsoft.com/office/officeart/2008/layout/BendingPictureCaptionList"/>
    <dgm:cxn modelId="{7ABB2586-FBE7-4E3E-AFB6-81E26E7FE474}" srcId="{87971398-24D1-4721-93CB-EF58B611A9AA}" destId="{9B2F838C-9B4E-48DF-ADBD-41FB1848B06B}" srcOrd="1" destOrd="0" parTransId="{98643FCA-0ABE-486B-9236-67A8C5BFE5A2}" sibTransId="{6B9C9EE6-673D-4AFF-9620-595CEBC8BC34}"/>
    <dgm:cxn modelId="{AEF19D96-55BC-1A49-B63E-41CC4D00BF37}" type="presOf" srcId="{87971398-24D1-4721-93CB-EF58B611A9AA}" destId="{E57832A1-1D6C-474C-A16C-44971FE27C10}" srcOrd="0" destOrd="0" presId="urn:microsoft.com/office/officeart/2008/layout/BendingPictureCaptionList"/>
    <dgm:cxn modelId="{545268C4-5E26-914D-9FAA-BA1FA5FDFF9D}" type="presOf" srcId="{D2199DEA-9036-4EE6-8C67-8DFBCB9D8C8B}" destId="{A43F53AC-63D6-C648-979A-27FBC8C867EA}" srcOrd="0" destOrd="0" presId="urn:microsoft.com/office/officeart/2008/layout/BendingPictureCaptionList"/>
    <dgm:cxn modelId="{9A9958C6-6BB2-4B02-BBAB-6BF121F2DA43}" srcId="{87971398-24D1-4721-93CB-EF58B611A9AA}" destId="{F717C980-DEA5-45B2-A52B-0781C1B4584B}" srcOrd="0" destOrd="0" parTransId="{1FD33B39-AA7A-420A-836A-D8E4D915C7A0}" sibTransId="{7E877ACC-4236-4808-AAAA-2F7D1E25D08A}"/>
    <dgm:cxn modelId="{263F6ADB-7899-F542-820F-4CC01591DAC3}" type="presOf" srcId="{F717C980-DEA5-45B2-A52B-0781C1B4584B}" destId="{22021D1E-6DA7-8349-98AC-3BFFAC52D587}" srcOrd="0" destOrd="0" presId="urn:microsoft.com/office/officeart/2008/layout/BendingPictureCaptionList"/>
    <dgm:cxn modelId="{F7955115-B726-9146-AE3D-DE8BD7CA7B38}" type="presParOf" srcId="{E57832A1-1D6C-474C-A16C-44971FE27C10}" destId="{40574DDC-99DB-EE4C-AB99-22E803D1198F}" srcOrd="0" destOrd="0" presId="urn:microsoft.com/office/officeart/2008/layout/BendingPictureCaptionList"/>
    <dgm:cxn modelId="{0383EE52-0AA4-4E4B-BB9B-03EFA3D5E8CA}" type="presParOf" srcId="{40574DDC-99DB-EE4C-AB99-22E803D1198F}" destId="{86FA6702-DCDF-6741-868C-8C3F05E3540F}" srcOrd="0" destOrd="0" presId="urn:microsoft.com/office/officeart/2008/layout/BendingPictureCaptionList"/>
    <dgm:cxn modelId="{5841286D-575F-524C-9597-495277FC7200}" type="presParOf" srcId="{40574DDC-99DB-EE4C-AB99-22E803D1198F}" destId="{22021D1E-6DA7-8349-98AC-3BFFAC52D587}" srcOrd="1" destOrd="0" presId="urn:microsoft.com/office/officeart/2008/layout/BendingPictureCaptionList"/>
    <dgm:cxn modelId="{6897881A-9B20-CC43-B35F-C6E2F1B73255}" type="presParOf" srcId="{E57832A1-1D6C-474C-A16C-44971FE27C10}" destId="{0742E731-E9A7-3B49-9610-A4BB8CC13B14}" srcOrd="1" destOrd="0" presId="urn:microsoft.com/office/officeart/2008/layout/BendingPictureCaptionList"/>
    <dgm:cxn modelId="{8FB6C071-EB93-0845-9EB0-72A4E69CA022}" type="presParOf" srcId="{E57832A1-1D6C-474C-A16C-44971FE27C10}" destId="{05988792-41E2-1A48-96E8-C69B104F6B19}" srcOrd="2" destOrd="0" presId="urn:microsoft.com/office/officeart/2008/layout/BendingPictureCaptionList"/>
    <dgm:cxn modelId="{E2B16F6D-8AD2-9645-90CF-033D5E922454}" type="presParOf" srcId="{05988792-41E2-1A48-96E8-C69B104F6B19}" destId="{D465FDF1-A7AE-CC43-B910-8D3EF4602B0A}" srcOrd="0" destOrd="0" presId="urn:microsoft.com/office/officeart/2008/layout/BendingPictureCaptionList"/>
    <dgm:cxn modelId="{F7F5FF84-3635-2C49-8019-9C478D37229E}" type="presParOf" srcId="{05988792-41E2-1A48-96E8-C69B104F6B19}" destId="{E6032232-CBD3-1C4A-950C-DA9E16B0F101}" srcOrd="1" destOrd="0" presId="urn:microsoft.com/office/officeart/2008/layout/BendingPictureCaptionList"/>
    <dgm:cxn modelId="{199756D9-E477-EF4C-8478-016654874053}" type="presParOf" srcId="{E57832A1-1D6C-474C-A16C-44971FE27C10}" destId="{348C000A-7E6A-5542-AC94-E5772E1B1B00}" srcOrd="3" destOrd="0" presId="urn:microsoft.com/office/officeart/2008/layout/BendingPictureCaptionList"/>
    <dgm:cxn modelId="{7B7FCAAE-7FA8-1846-81D1-EA6B354B45DA}" type="presParOf" srcId="{E57832A1-1D6C-474C-A16C-44971FE27C10}" destId="{66031121-A93D-304F-922D-270D41F728F9}" srcOrd="4" destOrd="0" presId="urn:microsoft.com/office/officeart/2008/layout/BendingPictureCaptionList"/>
    <dgm:cxn modelId="{F3DFB2CB-7096-8747-ABBD-F97ABBBCD179}" type="presParOf" srcId="{66031121-A93D-304F-922D-270D41F728F9}" destId="{38674C8B-7080-0A4B-9ADB-60E9F14CAA52}" srcOrd="0" destOrd="0" presId="urn:microsoft.com/office/officeart/2008/layout/BendingPictureCaptionList"/>
    <dgm:cxn modelId="{5C92BA24-55B2-B54F-B552-958580798EED}" type="presParOf" srcId="{66031121-A93D-304F-922D-270D41F728F9}" destId="{A43F53AC-63D6-C648-979A-27FBC8C867E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51A790-03F8-3E4F-BF44-94F2E5E27BC3}" type="doc">
      <dgm:prSet loTypeId="urn:microsoft.com/office/officeart/2005/8/layout/cycle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4912BCB-4D9D-8044-8FDA-3BD418B09A54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Manifestly criminal or prohibited </a:t>
          </a:r>
        </a:p>
      </dgm:t>
    </dgm:pt>
    <dgm:pt modelId="{851E8317-D95B-8F45-95ED-9229626DB690}" type="parTrans" cxnId="{29ABAF70-B1CC-E446-8FD3-C1BC36BD8699}">
      <dgm:prSet/>
      <dgm:spPr/>
      <dgm:t>
        <a:bodyPr/>
        <a:lstStyle/>
        <a:p>
          <a:endParaRPr lang="en-GB"/>
        </a:p>
      </dgm:t>
    </dgm:pt>
    <dgm:pt modelId="{A6750804-D1B5-6045-ADAD-D98661EB0738}" type="sibTrans" cxnId="{29ABAF70-B1CC-E446-8FD3-C1BC36BD8699}">
      <dgm:prSet/>
      <dgm:spPr/>
      <dgm:t>
        <a:bodyPr/>
        <a:lstStyle/>
        <a:p>
          <a:endParaRPr lang="en-GB"/>
        </a:p>
      </dgm:t>
    </dgm:pt>
    <dgm:pt modelId="{C550DE6A-B895-3B47-928A-2C192DC1FDD1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Free</a:t>
          </a:r>
        </a:p>
      </dgm:t>
    </dgm:pt>
    <dgm:pt modelId="{8A2C4426-9940-EA41-90C1-9B7DEF46DDD3}" type="parTrans" cxnId="{78897551-FF01-7347-9C71-1A3203D03DCD}">
      <dgm:prSet/>
      <dgm:spPr/>
      <dgm:t>
        <a:bodyPr/>
        <a:lstStyle/>
        <a:p>
          <a:endParaRPr lang="en-GB"/>
        </a:p>
      </dgm:t>
    </dgm:pt>
    <dgm:pt modelId="{7F372B84-1F85-3F48-B982-314A5A680CC6}" type="sibTrans" cxnId="{78897551-FF01-7347-9C71-1A3203D03DCD}">
      <dgm:prSet/>
      <dgm:spPr/>
      <dgm:t>
        <a:bodyPr/>
        <a:lstStyle/>
        <a:p>
          <a:endParaRPr lang="en-GB"/>
        </a:p>
      </dgm:t>
    </dgm:pt>
    <dgm:pt modelId="{3AC9B087-D7E1-D24A-B6A2-15D983D490BE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Takedown subject to review</a:t>
          </a:r>
        </a:p>
      </dgm:t>
    </dgm:pt>
    <dgm:pt modelId="{E77A6108-A352-C04A-9A20-2CB98D6DCEBA}" type="parTrans" cxnId="{CEF939F1-10F4-3E4B-AFF8-861870DF6A25}">
      <dgm:prSet/>
      <dgm:spPr/>
      <dgm:t>
        <a:bodyPr/>
        <a:lstStyle/>
        <a:p>
          <a:endParaRPr lang="en-GB"/>
        </a:p>
      </dgm:t>
    </dgm:pt>
    <dgm:pt modelId="{091303DB-DD77-0A4F-A6A0-52BACCD2AA5B}" type="sibTrans" cxnId="{CEF939F1-10F4-3E4B-AFF8-861870DF6A25}">
      <dgm:prSet/>
      <dgm:spPr/>
      <dgm:t>
        <a:bodyPr/>
        <a:lstStyle/>
        <a:p>
          <a:endParaRPr lang="en-GB"/>
        </a:p>
      </dgm:t>
    </dgm:pt>
    <dgm:pt modelId="{0453339D-CD01-D343-935D-B4D344F65FA7}">
      <dgm:prSet phldrT="[Text]"/>
      <dgm:spPr>
        <a:ln>
          <a:solidFill>
            <a:schemeClr val="accent5"/>
          </a:solidFill>
        </a:ln>
      </dgm:spPr>
      <dgm:t>
        <a:bodyPr/>
        <a:lstStyle/>
        <a:p>
          <a:r>
            <a:rPr lang="en-GB" dirty="0"/>
            <a:t>Leave up but limit till review</a:t>
          </a:r>
        </a:p>
      </dgm:t>
    </dgm:pt>
    <dgm:pt modelId="{68E5DBB3-D033-D94A-8A7E-BA6D86D5F5B5}" type="parTrans" cxnId="{4E41DA2A-0422-124F-B805-425651F2944D}">
      <dgm:prSet/>
      <dgm:spPr/>
      <dgm:t>
        <a:bodyPr/>
        <a:lstStyle/>
        <a:p>
          <a:endParaRPr lang="en-GB"/>
        </a:p>
      </dgm:t>
    </dgm:pt>
    <dgm:pt modelId="{DCCDDE3D-6085-9E41-BB38-DC121D437829}" type="sibTrans" cxnId="{4E41DA2A-0422-124F-B805-425651F2944D}">
      <dgm:prSet/>
      <dgm:spPr/>
      <dgm:t>
        <a:bodyPr/>
        <a:lstStyle/>
        <a:p>
          <a:endParaRPr lang="en-GB"/>
        </a:p>
      </dgm:t>
    </dgm:pt>
    <dgm:pt modelId="{47176A38-5D93-1B42-B463-740F0E3A6A8B}">
      <dgm:prSet phldrT="[Text]"/>
      <dgm:spPr>
        <a:solidFill>
          <a:schemeClr val="accent4"/>
        </a:solidFill>
      </dgm:spPr>
      <dgm:t>
        <a:bodyPr/>
        <a:lstStyle/>
        <a:p>
          <a:r>
            <a:rPr lang="en-GB" dirty="0"/>
            <a:t>Limited</a:t>
          </a:r>
        </a:p>
      </dgm:t>
    </dgm:pt>
    <dgm:pt modelId="{54F7E50B-695C-3B40-A938-7142F40650A5}" type="sibTrans" cxnId="{E1274350-DDDA-164D-8463-D182FF508D36}">
      <dgm:prSet/>
      <dgm:spPr/>
      <dgm:t>
        <a:bodyPr/>
        <a:lstStyle/>
        <a:p>
          <a:endParaRPr lang="en-GB"/>
        </a:p>
      </dgm:t>
    </dgm:pt>
    <dgm:pt modelId="{88C4D304-A757-5445-81D0-2C7C9810D825}" type="parTrans" cxnId="{E1274350-DDDA-164D-8463-D182FF508D36}">
      <dgm:prSet/>
      <dgm:spPr/>
      <dgm:t>
        <a:bodyPr/>
        <a:lstStyle/>
        <a:p>
          <a:endParaRPr lang="en-GB"/>
        </a:p>
      </dgm:t>
    </dgm:pt>
    <dgm:pt modelId="{1745B134-7BDB-104C-B6A5-A1D740099DD6}">
      <dgm:prSet phldrT="[Text]"/>
      <dgm:spPr>
        <a:solidFill>
          <a:schemeClr val="accent5"/>
        </a:solidFill>
      </dgm:spPr>
      <dgm:t>
        <a:bodyPr/>
        <a:lstStyle/>
        <a:p>
          <a:r>
            <a:rPr lang="en-GB" dirty="0"/>
            <a:t>Maybe prohibited</a:t>
          </a:r>
        </a:p>
      </dgm:t>
    </dgm:pt>
    <dgm:pt modelId="{833B1947-262B-F24F-B36D-883F4E3B5E3E}" type="sibTrans" cxnId="{314F88F7-86AC-BA4C-BF4D-E98471B650F3}">
      <dgm:prSet/>
      <dgm:spPr/>
      <dgm:t>
        <a:bodyPr/>
        <a:lstStyle/>
        <a:p>
          <a:endParaRPr lang="en-GB"/>
        </a:p>
      </dgm:t>
    </dgm:pt>
    <dgm:pt modelId="{C8755C95-AFC9-BA4D-99FD-54C78F6ED659}" type="parTrans" cxnId="{314F88F7-86AC-BA4C-BF4D-E98471B650F3}">
      <dgm:prSet/>
      <dgm:spPr/>
      <dgm:t>
        <a:bodyPr/>
        <a:lstStyle/>
        <a:p>
          <a:endParaRPr lang="en-GB"/>
        </a:p>
      </dgm:t>
    </dgm:pt>
    <dgm:pt modelId="{169488C5-4601-6A46-A3C9-29FE6929AECB}">
      <dgm:prSet phldrT="[Text]"/>
      <dgm:spPr>
        <a:ln>
          <a:solidFill>
            <a:schemeClr val="accent4"/>
          </a:solidFill>
        </a:ln>
      </dgm:spPr>
      <dgm:t>
        <a:bodyPr/>
        <a:lstStyle/>
        <a:p>
          <a:r>
            <a:rPr lang="en-GB" dirty="0"/>
            <a:t>Leave up and maybe limit</a:t>
          </a:r>
        </a:p>
      </dgm:t>
    </dgm:pt>
    <dgm:pt modelId="{F689FAEF-DE65-7A4E-8353-7F7BDB5DD863}" type="parTrans" cxnId="{DF0894B6-1F3B-294E-94FA-8E0D2CE2A0D1}">
      <dgm:prSet/>
      <dgm:spPr/>
      <dgm:t>
        <a:bodyPr/>
        <a:lstStyle/>
        <a:p>
          <a:endParaRPr lang="en-GB"/>
        </a:p>
      </dgm:t>
    </dgm:pt>
    <dgm:pt modelId="{E0F226D4-356B-8E43-A64C-3CE9535E018B}" type="sibTrans" cxnId="{DF0894B6-1F3B-294E-94FA-8E0D2CE2A0D1}">
      <dgm:prSet/>
      <dgm:spPr/>
      <dgm:t>
        <a:bodyPr/>
        <a:lstStyle/>
        <a:p>
          <a:endParaRPr lang="en-GB"/>
        </a:p>
      </dgm:t>
    </dgm:pt>
    <dgm:pt modelId="{A0B97637-F894-5044-9726-91A6BFA15F7F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en-GB" dirty="0"/>
            <a:t>Leave up + preventive measures</a:t>
          </a:r>
        </a:p>
      </dgm:t>
    </dgm:pt>
    <dgm:pt modelId="{6BD3CA52-D20F-B74A-89C5-4161249B6EEA}" type="parTrans" cxnId="{EE00EBEE-B074-C64A-9D72-9BAFD11F5A35}">
      <dgm:prSet/>
      <dgm:spPr/>
      <dgm:t>
        <a:bodyPr/>
        <a:lstStyle/>
        <a:p>
          <a:endParaRPr lang="en-GB"/>
        </a:p>
      </dgm:t>
    </dgm:pt>
    <dgm:pt modelId="{93513CE7-2073-ED41-8DB3-75508A87DCC3}" type="sibTrans" cxnId="{EE00EBEE-B074-C64A-9D72-9BAFD11F5A35}">
      <dgm:prSet/>
      <dgm:spPr/>
      <dgm:t>
        <a:bodyPr/>
        <a:lstStyle/>
        <a:p>
          <a:endParaRPr lang="en-GB"/>
        </a:p>
      </dgm:t>
    </dgm:pt>
    <dgm:pt modelId="{F41A9928-A462-A946-9CC0-92C202C60AF9}" type="pres">
      <dgm:prSet presAssocID="{7A51A790-03F8-3E4F-BF44-94F2E5E27BC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5544079-1F9D-4C4A-BBDA-D4B77357076F}" type="pres">
      <dgm:prSet presAssocID="{7A51A790-03F8-3E4F-BF44-94F2E5E27BC3}" presName="children" presStyleCnt="0"/>
      <dgm:spPr/>
    </dgm:pt>
    <dgm:pt modelId="{702A6AC2-BFD7-714D-B171-6A7167A04D53}" type="pres">
      <dgm:prSet presAssocID="{7A51A790-03F8-3E4F-BF44-94F2E5E27BC3}" presName="child1group" presStyleCnt="0"/>
      <dgm:spPr/>
    </dgm:pt>
    <dgm:pt modelId="{D1902314-68FC-8548-B3A8-C6731C5C3BA8}" type="pres">
      <dgm:prSet presAssocID="{7A51A790-03F8-3E4F-BF44-94F2E5E27BC3}" presName="child1" presStyleLbl="bgAcc1" presStyleIdx="0" presStyleCnt="4"/>
      <dgm:spPr/>
    </dgm:pt>
    <dgm:pt modelId="{EA266A1A-A328-F048-BB02-F07CA47508E2}" type="pres">
      <dgm:prSet presAssocID="{7A51A790-03F8-3E4F-BF44-94F2E5E27BC3}" presName="child1Text" presStyleLbl="bgAcc1" presStyleIdx="0" presStyleCnt="4">
        <dgm:presLayoutVars>
          <dgm:bulletEnabled val="1"/>
        </dgm:presLayoutVars>
      </dgm:prSet>
      <dgm:spPr/>
    </dgm:pt>
    <dgm:pt modelId="{E9F7C1DA-42F6-BB40-BE58-6A58E06B58AD}" type="pres">
      <dgm:prSet presAssocID="{7A51A790-03F8-3E4F-BF44-94F2E5E27BC3}" presName="child2group" presStyleCnt="0"/>
      <dgm:spPr/>
    </dgm:pt>
    <dgm:pt modelId="{B3F44646-8065-624A-A08D-2CB95D9B374A}" type="pres">
      <dgm:prSet presAssocID="{7A51A790-03F8-3E4F-BF44-94F2E5E27BC3}" presName="child2" presStyleLbl="bgAcc1" presStyleIdx="1" presStyleCnt="4"/>
      <dgm:spPr/>
    </dgm:pt>
    <dgm:pt modelId="{16FBBFEA-93B9-7F46-916D-986A9EF38CFF}" type="pres">
      <dgm:prSet presAssocID="{7A51A790-03F8-3E4F-BF44-94F2E5E27BC3}" presName="child2Text" presStyleLbl="bgAcc1" presStyleIdx="1" presStyleCnt="4">
        <dgm:presLayoutVars>
          <dgm:bulletEnabled val="1"/>
        </dgm:presLayoutVars>
      </dgm:prSet>
      <dgm:spPr/>
    </dgm:pt>
    <dgm:pt modelId="{14CA84FC-377F-2246-99B5-052D24D408EA}" type="pres">
      <dgm:prSet presAssocID="{7A51A790-03F8-3E4F-BF44-94F2E5E27BC3}" presName="child3group" presStyleCnt="0"/>
      <dgm:spPr/>
    </dgm:pt>
    <dgm:pt modelId="{8FF6F555-62C0-3744-B5AC-97AEC158391D}" type="pres">
      <dgm:prSet presAssocID="{7A51A790-03F8-3E4F-BF44-94F2E5E27BC3}" presName="child3" presStyleLbl="bgAcc1" presStyleIdx="2" presStyleCnt="4"/>
      <dgm:spPr/>
    </dgm:pt>
    <dgm:pt modelId="{905A8DFE-B43E-284F-A84E-5225C57ABF98}" type="pres">
      <dgm:prSet presAssocID="{7A51A790-03F8-3E4F-BF44-94F2E5E27BC3}" presName="child3Text" presStyleLbl="bgAcc1" presStyleIdx="2" presStyleCnt="4">
        <dgm:presLayoutVars>
          <dgm:bulletEnabled val="1"/>
        </dgm:presLayoutVars>
      </dgm:prSet>
      <dgm:spPr/>
    </dgm:pt>
    <dgm:pt modelId="{BC66829B-764E-BF4C-B5E4-257C15A961AB}" type="pres">
      <dgm:prSet presAssocID="{7A51A790-03F8-3E4F-BF44-94F2E5E27BC3}" presName="child4group" presStyleCnt="0"/>
      <dgm:spPr/>
    </dgm:pt>
    <dgm:pt modelId="{47DB8863-987C-A445-8295-ACCC37187E2E}" type="pres">
      <dgm:prSet presAssocID="{7A51A790-03F8-3E4F-BF44-94F2E5E27BC3}" presName="child4" presStyleLbl="bgAcc1" presStyleIdx="3" presStyleCnt="4"/>
      <dgm:spPr/>
    </dgm:pt>
    <dgm:pt modelId="{6F8D7646-8549-A247-BCAB-AA29FDDEF4B4}" type="pres">
      <dgm:prSet presAssocID="{7A51A790-03F8-3E4F-BF44-94F2E5E27BC3}" presName="child4Text" presStyleLbl="bgAcc1" presStyleIdx="3" presStyleCnt="4">
        <dgm:presLayoutVars>
          <dgm:bulletEnabled val="1"/>
        </dgm:presLayoutVars>
      </dgm:prSet>
      <dgm:spPr/>
    </dgm:pt>
    <dgm:pt modelId="{276876BC-A7B3-9D4F-A89F-6BD9C868BDC6}" type="pres">
      <dgm:prSet presAssocID="{7A51A790-03F8-3E4F-BF44-94F2E5E27BC3}" presName="childPlaceholder" presStyleCnt="0"/>
      <dgm:spPr/>
    </dgm:pt>
    <dgm:pt modelId="{E29CE2BC-17F6-1F46-9C09-9D1FC3A064A9}" type="pres">
      <dgm:prSet presAssocID="{7A51A790-03F8-3E4F-BF44-94F2E5E27BC3}" presName="circle" presStyleCnt="0"/>
      <dgm:spPr/>
    </dgm:pt>
    <dgm:pt modelId="{77B67C32-9A70-6D48-92CC-99B392B8CF11}" type="pres">
      <dgm:prSet presAssocID="{7A51A790-03F8-3E4F-BF44-94F2E5E27BC3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221BE19-04EF-AB4D-A8D1-9B806C8F5020}" type="pres">
      <dgm:prSet presAssocID="{7A51A790-03F8-3E4F-BF44-94F2E5E27BC3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3619DC4-59B7-1A4E-B4F3-716F421143FD}" type="pres">
      <dgm:prSet presAssocID="{7A51A790-03F8-3E4F-BF44-94F2E5E27BC3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9CC11C5-35E7-754E-9FFD-996B2C84D171}" type="pres">
      <dgm:prSet presAssocID="{7A51A790-03F8-3E4F-BF44-94F2E5E27BC3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4377FA7-D4D6-D64D-AB52-C26C603510FD}" type="pres">
      <dgm:prSet presAssocID="{7A51A790-03F8-3E4F-BF44-94F2E5E27BC3}" presName="quadrantPlaceholder" presStyleCnt="0"/>
      <dgm:spPr/>
    </dgm:pt>
    <dgm:pt modelId="{E1CD82BA-90B5-EE40-83E0-8AA7CDEF7A60}" type="pres">
      <dgm:prSet presAssocID="{7A51A790-03F8-3E4F-BF44-94F2E5E27BC3}" presName="center1" presStyleLbl="fgShp" presStyleIdx="0" presStyleCnt="2"/>
      <dgm:spPr/>
    </dgm:pt>
    <dgm:pt modelId="{178DD985-3B62-EC49-AF36-4E45D8A1EA97}" type="pres">
      <dgm:prSet presAssocID="{7A51A790-03F8-3E4F-BF44-94F2E5E27BC3}" presName="center2" presStyleLbl="fgShp" presStyleIdx="1" presStyleCnt="2"/>
      <dgm:spPr/>
    </dgm:pt>
  </dgm:ptLst>
  <dgm:cxnLst>
    <dgm:cxn modelId="{E166C207-C366-674D-B2F2-B098588B82D4}" type="presOf" srcId="{0453339D-CD01-D343-935D-B4D344F65FA7}" destId="{16FBBFEA-93B9-7F46-916D-986A9EF38CFF}" srcOrd="1" destOrd="0" presId="urn:microsoft.com/office/officeart/2005/8/layout/cycle4"/>
    <dgm:cxn modelId="{FD0DC01C-01B8-1841-B0F4-D6BB5C59C1C2}" type="presOf" srcId="{D4912BCB-4D9D-8044-8FDA-3BD418B09A54}" destId="{77B67C32-9A70-6D48-92CC-99B392B8CF11}" srcOrd="0" destOrd="0" presId="urn:microsoft.com/office/officeart/2005/8/layout/cycle4"/>
    <dgm:cxn modelId="{9FF94B26-5B70-3842-89B0-9BDDECA217DB}" type="presOf" srcId="{0453339D-CD01-D343-935D-B4D344F65FA7}" destId="{B3F44646-8065-624A-A08D-2CB95D9B374A}" srcOrd="0" destOrd="0" presId="urn:microsoft.com/office/officeart/2005/8/layout/cycle4"/>
    <dgm:cxn modelId="{07C0832A-8E3E-DC4F-9B6A-01C1A5876A8B}" type="presOf" srcId="{7A51A790-03F8-3E4F-BF44-94F2E5E27BC3}" destId="{F41A9928-A462-A946-9CC0-92C202C60AF9}" srcOrd="0" destOrd="0" presId="urn:microsoft.com/office/officeart/2005/8/layout/cycle4"/>
    <dgm:cxn modelId="{4E41DA2A-0422-124F-B805-425651F2944D}" srcId="{1745B134-7BDB-104C-B6A5-A1D740099DD6}" destId="{0453339D-CD01-D343-935D-B4D344F65FA7}" srcOrd="0" destOrd="0" parTransId="{68E5DBB3-D033-D94A-8A7E-BA6D86D5F5B5}" sibTransId="{DCCDDE3D-6085-9E41-BB38-DC121D437829}"/>
    <dgm:cxn modelId="{E1274350-DDDA-164D-8463-D182FF508D36}" srcId="{7A51A790-03F8-3E4F-BF44-94F2E5E27BC3}" destId="{47176A38-5D93-1B42-B463-740F0E3A6A8B}" srcOrd="2" destOrd="0" parTransId="{88C4D304-A757-5445-81D0-2C7C9810D825}" sibTransId="{54F7E50B-695C-3B40-A938-7142F40650A5}"/>
    <dgm:cxn modelId="{78897551-FF01-7347-9C71-1A3203D03DCD}" srcId="{7A51A790-03F8-3E4F-BF44-94F2E5E27BC3}" destId="{C550DE6A-B895-3B47-928A-2C192DC1FDD1}" srcOrd="3" destOrd="0" parTransId="{8A2C4426-9940-EA41-90C1-9B7DEF46DDD3}" sibTransId="{7F372B84-1F85-3F48-B982-314A5A680CC6}"/>
    <dgm:cxn modelId="{ED72DB52-B936-F347-BA36-37BE2DFE92AA}" type="presOf" srcId="{A0B97637-F894-5044-9726-91A6BFA15F7F}" destId="{6F8D7646-8549-A247-BCAB-AA29FDDEF4B4}" srcOrd="1" destOrd="0" presId="urn:microsoft.com/office/officeart/2005/8/layout/cycle4"/>
    <dgm:cxn modelId="{29ABAF70-B1CC-E446-8FD3-C1BC36BD8699}" srcId="{7A51A790-03F8-3E4F-BF44-94F2E5E27BC3}" destId="{D4912BCB-4D9D-8044-8FDA-3BD418B09A54}" srcOrd="0" destOrd="0" parTransId="{851E8317-D95B-8F45-95ED-9229626DB690}" sibTransId="{A6750804-D1B5-6045-ADAD-D98661EB0738}"/>
    <dgm:cxn modelId="{881D1E84-3DCB-7545-825A-7A17D2CA98C7}" type="presOf" srcId="{3AC9B087-D7E1-D24A-B6A2-15D983D490BE}" destId="{D1902314-68FC-8548-B3A8-C6731C5C3BA8}" srcOrd="0" destOrd="0" presId="urn:microsoft.com/office/officeart/2005/8/layout/cycle4"/>
    <dgm:cxn modelId="{62C8A88F-988A-5C43-85E0-B6CD5E649D0B}" type="presOf" srcId="{3AC9B087-D7E1-D24A-B6A2-15D983D490BE}" destId="{EA266A1A-A328-F048-BB02-F07CA47508E2}" srcOrd="1" destOrd="0" presId="urn:microsoft.com/office/officeart/2005/8/layout/cycle4"/>
    <dgm:cxn modelId="{BFA3BD92-4A10-A044-AA37-FA593D3F1169}" type="presOf" srcId="{A0B97637-F894-5044-9726-91A6BFA15F7F}" destId="{47DB8863-987C-A445-8295-ACCC37187E2E}" srcOrd="0" destOrd="0" presId="urn:microsoft.com/office/officeart/2005/8/layout/cycle4"/>
    <dgm:cxn modelId="{3799229E-C283-D947-B42D-1020DB2A5FEC}" type="presOf" srcId="{169488C5-4601-6A46-A3C9-29FE6929AECB}" destId="{905A8DFE-B43E-284F-A84E-5225C57ABF98}" srcOrd="1" destOrd="0" presId="urn:microsoft.com/office/officeart/2005/8/layout/cycle4"/>
    <dgm:cxn modelId="{5930D4B1-1C32-974B-8228-C88C26779133}" type="presOf" srcId="{C550DE6A-B895-3B47-928A-2C192DC1FDD1}" destId="{29CC11C5-35E7-754E-9FFD-996B2C84D171}" srcOrd="0" destOrd="0" presId="urn:microsoft.com/office/officeart/2005/8/layout/cycle4"/>
    <dgm:cxn modelId="{DF0894B6-1F3B-294E-94FA-8E0D2CE2A0D1}" srcId="{47176A38-5D93-1B42-B463-740F0E3A6A8B}" destId="{169488C5-4601-6A46-A3C9-29FE6929AECB}" srcOrd="0" destOrd="0" parTransId="{F689FAEF-DE65-7A4E-8353-7F7BDB5DD863}" sibTransId="{E0F226D4-356B-8E43-A64C-3CE9535E018B}"/>
    <dgm:cxn modelId="{AC7B5BB7-A9CB-0C4B-AAD5-3F42EE82767B}" type="presOf" srcId="{1745B134-7BDB-104C-B6A5-A1D740099DD6}" destId="{1221BE19-04EF-AB4D-A8D1-9B806C8F5020}" srcOrd="0" destOrd="0" presId="urn:microsoft.com/office/officeart/2005/8/layout/cycle4"/>
    <dgm:cxn modelId="{582349CE-AF1A-6649-A098-12DFD356B3D4}" type="presOf" srcId="{47176A38-5D93-1B42-B463-740F0E3A6A8B}" destId="{F3619DC4-59B7-1A4E-B4F3-716F421143FD}" srcOrd="0" destOrd="0" presId="urn:microsoft.com/office/officeart/2005/8/layout/cycle4"/>
    <dgm:cxn modelId="{EE00EBEE-B074-C64A-9D72-9BAFD11F5A35}" srcId="{C550DE6A-B895-3B47-928A-2C192DC1FDD1}" destId="{A0B97637-F894-5044-9726-91A6BFA15F7F}" srcOrd="0" destOrd="0" parTransId="{6BD3CA52-D20F-B74A-89C5-4161249B6EEA}" sibTransId="{93513CE7-2073-ED41-8DB3-75508A87DCC3}"/>
    <dgm:cxn modelId="{CEF939F1-10F4-3E4B-AFF8-861870DF6A25}" srcId="{D4912BCB-4D9D-8044-8FDA-3BD418B09A54}" destId="{3AC9B087-D7E1-D24A-B6A2-15D983D490BE}" srcOrd="0" destOrd="0" parTransId="{E77A6108-A352-C04A-9A20-2CB98D6DCEBA}" sibTransId="{091303DB-DD77-0A4F-A6A0-52BACCD2AA5B}"/>
    <dgm:cxn modelId="{E8D9F2F5-D7FE-CF44-B964-C2FE58114842}" type="presOf" srcId="{169488C5-4601-6A46-A3C9-29FE6929AECB}" destId="{8FF6F555-62C0-3744-B5AC-97AEC158391D}" srcOrd="0" destOrd="0" presId="urn:microsoft.com/office/officeart/2005/8/layout/cycle4"/>
    <dgm:cxn modelId="{314F88F7-86AC-BA4C-BF4D-E98471B650F3}" srcId="{7A51A790-03F8-3E4F-BF44-94F2E5E27BC3}" destId="{1745B134-7BDB-104C-B6A5-A1D740099DD6}" srcOrd="1" destOrd="0" parTransId="{C8755C95-AFC9-BA4D-99FD-54C78F6ED659}" sibTransId="{833B1947-262B-F24F-B36D-883F4E3B5E3E}"/>
    <dgm:cxn modelId="{6AB70462-C6AD-E949-A303-023CB4B1DAFA}" type="presParOf" srcId="{F41A9928-A462-A946-9CC0-92C202C60AF9}" destId="{45544079-1F9D-4C4A-BBDA-D4B77357076F}" srcOrd="0" destOrd="0" presId="urn:microsoft.com/office/officeart/2005/8/layout/cycle4"/>
    <dgm:cxn modelId="{884D7E8D-A18D-7544-A10F-222297F4A7E0}" type="presParOf" srcId="{45544079-1F9D-4C4A-BBDA-D4B77357076F}" destId="{702A6AC2-BFD7-714D-B171-6A7167A04D53}" srcOrd="0" destOrd="0" presId="urn:microsoft.com/office/officeart/2005/8/layout/cycle4"/>
    <dgm:cxn modelId="{E2DB2C56-B67A-874F-9CAD-B3C7909FF888}" type="presParOf" srcId="{702A6AC2-BFD7-714D-B171-6A7167A04D53}" destId="{D1902314-68FC-8548-B3A8-C6731C5C3BA8}" srcOrd="0" destOrd="0" presId="urn:microsoft.com/office/officeart/2005/8/layout/cycle4"/>
    <dgm:cxn modelId="{CE5E9EB7-50EF-8D4A-8BB0-6DCF93F10F2E}" type="presParOf" srcId="{702A6AC2-BFD7-714D-B171-6A7167A04D53}" destId="{EA266A1A-A328-F048-BB02-F07CA47508E2}" srcOrd="1" destOrd="0" presId="urn:microsoft.com/office/officeart/2005/8/layout/cycle4"/>
    <dgm:cxn modelId="{2C7251C1-6382-9B4F-8A59-D34DF3598CE0}" type="presParOf" srcId="{45544079-1F9D-4C4A-BBDA-D4B77357076F}" destId="{E9F7C1DA-42F6-BB40-BE58-6A58E06B58AD}" srcOrd="1" destOrd="0" presId="urn:microsoft.com/office/officeart/2005/8/layout/cycle4"/>
    <dgm:cxn modelId="{B7743976-1D05-724C-93A9-96A53E396735}" type="presParOf" srcId="{E9F7C1DA-42F6-BB40-BE58-6A58E06B58AD}" destId="{B3F44646-8065-624A-A08D-2CB95D9B374A}" srcOrd="0" destOrd="0" presId="urn:microsoft.com/office/officeart/2005/8/layout/cycle4"/>
    <dgm:cxn modelId="{4E76D7EE-ECDC-C944-A505-BF5690A340F0}" type="presParOf" srcId="{E9F7C1DA-42F6-BB40-BE58-6A58E06B58AD}" destId="{16FBBFEA-93B9-7F46-916D-986A9EF38CFF}" srcOrd="1" destOrd="0" presId="urn:microsoft.com/office/officeart/2005/8/layout/cycle4"/>
    <dgm:cxn modelId="{B19B6AA1-DFCB-854E-B21A-0968B9E0088E}" type="presParOf" srcId="{45544079-1F9D-4C4A-BBDA-D4B77357076F}" destId="{14CA84FC-377F-2246-99B5-052D24D408EA}" srcOrd="2" destOrd="0" presId="urn:microsoft.com/office/officeart/2005/8/layout/cycle4"/>
    <dgm:cxn modelId="{AA42D203-5AD9-F146-8AC6-2179BF8C481F}" type="presParOf" srcId="{14CA84FC-377F-2246-99B5-052D24D408EA}" destId="{8FF6F555-62C0-3744-B5AC-97AEC158391D}" srcOrd="0" destOrd="0" presId="urn:microsoft.com/office/officeart/2005/8/layout/cycle4"/>
    <dgm:cxn modelId="{E818A1A3-ADDC-AF4B-B202-33684C12EA6C}" type="presParOf" srcId="{14CA84FC-377F-2246-99B5-052D24D408EA}" destId="{905A8DFE-B43E-284F-A84E-5225C57ABF98}" srcOrd="1" destOrd="0" presId="urn:microsoft.com/office/officeart/2005/8/layout/cycle4"/>
    <dgm:cxn modelId="{8BF8DFCB-D93D-AC49-9614-8F2CC932D8F8}" type="presParOf" srcId="{45544079-1F9D-4C4A-BBDA-D4B77357076F}" destId="{BC66829B-764E-BF4C-B5E4-257C15A961AB}" srcOrd="3" destOrd="0" presId="urn:microsoft.com/office/officeart/2005/8/layout/cycle4"/>
    <dgm:cxn modelId="{1496B2BC-46AC-ED40-AC1D-2FDC500ACDBA}" type="presParOf" srcId="{BC66829B-764E-BF4C-B5E4-257C15A961AB}" destId="{47DB8863-987C-A445-8295-ACCC37187E2E}" srcOrd="0" destOrd="0" presId="urn:microsoft.com/office/officeart/2005/8/layout/cycle4"/>
    <dgm:cxn modelId="{83DFBB1C-E705-3C48-9018-7B919B4B369A}" type="presParOf" srcId="{BC66829B-764E-BF4C-B5E4-257C15A961AB}" destId="{6F8D7646-8549-A247-BCAB-AA29FDDEF4B4}" srcOrd="1" destOrd="0" presId="urn:microsoft.com/office/officeart/2005/8/layout/cycle4"/>
    <dgm:cxn modelId="{89A3994D-B6D3-854D-90C1-CE04DF478FA8}" type="presParOf" srcId="{45544079-1F9D-4C4A-BBDA-D4B77357076F}" destId="{276876BC-A7B3-9D4F-A89F-6BD9C868BDC6}" srcOrd="4" destOrd="0" presId="urn:microsoft.com/office/officeart/2005/8/layout/cycle4"/>
    <dgm:cxn modelId="{22DD7E2C-9143-E54C-B725-5E9AD0977306}" type="presParOf" srcId="{F41A9928-A462-A946-9CC0-92C202C60AF9}" destId="{E29CE2BC-17F6-1F46-9C09-9D1FC3A064A9}" srcOrd="1" destOrd="0" presId="urn:microsoft.com/office/officeart/2005/8/layout/cycle4"/>
    <dgm:cxn modelId="{BA70416A-5E17-684B-A47C-C7F8EDA96AB2}" type="presParOf" srcId="{E29CE2BC-17F6-1F46-9C09-9D1FC3A064A9}" destId="{77B67C32-9A70-6D48-92CC-99B392B8CF11}" srcOrd="0" destOrd="0" presId="urn:microsoft.com/office/officeart/2005/8/layout/cycle4"/>
    <dgm:cxn modelId="{D1786BF9-9886-AA40-965A-C226E8C87088}" type="presParOf" srcId="{E29CE2BC-17F6-1F46-9C09-9D1FC3A064A9}" destId="{1221BE19-04EF-AB4D-A8D1-9B806C8F5020}" srcOrd="1" destOrd="0" presId="urn:microsoft.com/office/officeart/2005/8/layout/cycle4"/>
    <dgm:cxn modelId="{068D34D4-4113-8E4B-BE1F-9E56AAC1296D}" type="presParOf" srcId="{E29CE2BC-17F6-1F46-9C09-9D1FC3A064A9}" destId="{F3619DC4-59B7-1A4E-B4F3-716F421143FD}" srcOrd="2" destOrd="0" presId="urn:microsoft.com/office/officeart/2005/8/layout/cycle4"/>
    <dgm:cxn modelId="{2A2621B7-9276-424B-8173-C74AAE08E154}" type="presParOf" srcId="{E29CE2BC-17F6-1F46-9C09-9D1FC3A064A9}" destId="{29CC11C5-35E7-754E-9FFD-996B2C84D171}" srcOrd="3" destOrd="0" presId="urn:microsoft.com/office/officeart/2005/8/layout/cycle4"/>
    <dgm:cxn modelId="{AEBFD3E5-8BF5-CB49-B19D-8F114263D285}" type="presParOf" srcId="{E29CE2BC-17F6-1F46-9C09-9D1FC3A064A9}" destId="{94377FA7-D4D6-D64D-AB52-C26C603510FD}" srcOrd="4" destOrd="0" presId="urn:microsoft.com/office/officeart/2005/8/layout/cycle4"/>
    <dgm:cxn modelId="{7832C9B8-D439-CD42-91BE-2E066E19DDA7}" type="presParOf" srcId="{F41A9928-A462-A946-9CC0-92C202C60AF9}" destId="{E1CD82BA-90B5-EE40-83E0-8AA7CDEF7A60}" srcOrd="2" destOrd="0" presId="urn:microsoft.com/office/officeart/2005/8/layout/cycle4"/>
    <dgm:cxn modelId="{561006B9-62EB-EE40-85EC-AB9E5A86B4DD}" type="presParOf" srcId="{F41A9928-A462-A946-9CC0-92C202C60AF9}" destId="{178DD985-3B62-EC49-AF36-4E45D8A1EA9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A6702-DCDF-6741-868C-8C3F05E3540F}">
      <dsp:nvSpPr>
        <dsp:cNvPr id="0" name=""/>
        <dsp:cNvSpPr/>
      </dsp:nvSpPr>
      <dsp:spPr>
        <a:xfrm>
          <a:off x="0" y="134937"/>
          <a:ext cx="2857499" cy="22859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21D1E-6DA7-8349-98AC-3BFFAC52D587}">
      <dsp:nvSpPr>
        <dsp:cNvPr id="0" name=""/>
        <dsp:cNvSpPr/>
      </dsp:nvSpPr>
      <dsp:spPr>
        <a:xfrm>
          <a:off x="257175" y="2192337"/>
          <a:ext cx="2543175" cy="800099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Prohibited</a:t>
          </a:r>
          <a:endParaRPr lang="en-US" sz="3700" kern="1200" dirty="0"/>
        </a:p>
      </dsp:txBody>
      <dsp:txXfrm>
        <a:off x="257175" y="2192337"/>
        <a:ext cx="2543175" cy="800099"/>
      </dsp:txXfrm>
    </dsp:sp>
    <dsp:sp modelId="{D465FDF1-A7AE-CC43-B910-8D3EF4602B0A}">
      <dsp:nvSpPr>
        <dsp:cNvPr id="0" name=""/>
        <dsp:cNvSpPr/>
      </dsp:nvSpPr>
      <dsp:spPr>
        <a:xfrm>
          <a:off x="3143250" y="134937"/>
          <a:ext cx="2857499" cy="2285999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32232-CBD3-1C4A-950C-DA9E16B0F101}">
      <dsp:nvSpPr>
        <dsp:cNvPr id="0" name=""/>
        <dsp:cNvSpPr/>
      </dsp:nvSpPr>
      <dsp:spPr>
        <a:xfrm>
          <a:off x="3400425" y="2192337"/>
          <a:ext cx="2543175" cy="8000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Limited</a:t>
          </a:r>
          <a:endParaRPr lang="en-US" sz="3700" kern="1200" dirty="0"/>
        </a:p>
      </dsp:txBody>
      <dsp:txXfrm>
        <a:off x="3400425" y="2192337"/>
        <a:ext cx="2543175" cy="800099"/>
      </dsp:txXfrm>
    </dsp:sp>
    <dsp:sp modelId="{38674C8B-7080-0A4B-9ADB-60E9F14CAA52}">
      <dsp:nvSpPr>
        <dsp:cNvPr id="0" name=""/>
        <dsp:cNvSpPr/>
      </dsp:nvSpPr>
      <dsp:spPr>
        <a:xfrm>
          <a:off x="6286500" y="134937"/>
          <a:ext cx="2857499" cy="2285999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F53AC-63D6-C648-979A-27FBC8C867EA}">
      <dsp:nvSpPr>
        <dsp:cNvPr id="0" name=""/>
        <dsp:cNvSpPr/>
      </dsp:nvSpPr>
      <dsp:spPr>
        <a:xfrm>
          <a:off x="6543675" y="2192337"/>
          <a:ext cx="2543175" cy="8000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Free</a:t>
          </a:r>
          <a:endParaRPr lang="en-US" sz="3700" kern="1200" dirty="0"/>
        </a:p>
      </dsp:txBody>
      <dsp:txXfrm>
        <a:off x="6543675" y="2192337"/>
        <a:ext cx="2543175" cy="800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6F555-62C0-3744-B5AC-97AEC158391D}">
      <dsp:nvSpPr>
        <dsp:cNvPr id="0" name=""/>
        <dsp:cNvSpPr/>
      </dsp:nvSpPr>
      <dsp:spPr>
        <a:xfrm>
          <a:off x="6034472" y="3066629"/>
          <a:ext cx="2227816" cy="1443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Leave up and maybe limit</a:t>
          </a:r>
        </a:p>
      </dsp:txBody>
      <dsp:txXfrm>
        <a:off x="6734518" y="3459110"/>
        <a:ext cx="1496069" cy="1018937"/>
      </dsp:txXfrm>
    </dsp:sp>
    <dsp:sp modelId="{47DB8863-987C-A445-8295-ACCC37187E2E}">
      <dsp:nvSpPr>
        <dsp:cNvPr id="0" name=""/>
        <dsp:cNvSpPr/>
      </dsp:nvSpPr>
      <dsp:spPr>
        <a:xfrm>
          <a:off x="2399615" y="3066629"/>
          <a:ext cx="2227816" cy="1443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Leave up + preventive measures</a:t>
          </a:r>
        </a:p>
      </dsp:txBody>
      <dsp:txXfrm>
        <a:off x="2431316" y="3459110"/>
        <a:ext cx="1496069" cy="1018937"/>
      </dsp:txXfrm>
    </dsp:sp>
    <dsp:sp modelId="{B3F44646-8065-624A-A08D-2CB95D9B374A}">
      <dsp:nvSpPr>
        <dsp:cNvPr id="0" name=""/>
        <dsp:cNvSpPr/>
      </dsp:nvSpPr>
      <dsp:spPr>
        <a:xfrm>
          <a:off x="6034472" y="0"/>
          <a:ext cx="2227816" cy="1443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Leave up but limit till review</a:t>
          </a:r>
        </a:p>
      </dsp:txBody>
      <dsp:txXfrm>
        <a:off x="6734518" y="31701"/>
        <a:ext cx="1496069" cy="1018937"/>
      </dsp:txXfrm>
    </dsp:sp>
    <dsp:sp modelId="{D1902314-68FC-8548-B3A8-C6731C5C3BA8}">
      <dsp:nvSpPr>
        <dsp:cNvPr id="0" name=""/>
        <dsp:cNvSpPr/>
      </dsp:nvSpPr>
      <dsp:spPr>
        <a:xfrm>
          <a:off x="2399615" y="0"/>
          <a:ext cx="2227816" cy="1443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Takedown subject to review</a:t>
          </a:r>
        </a:p>
      </dsp:txBody>
      <dsp:txXfrm>
        <a:off x="2431316" y="31701"/>
        <a:ext cx="1496069" cy="1018937"/>
      </dsp:txXfrm>
    </dsp:sp>
    <dsp:sp modelId="{77B67C32-9A70-6D48-92CC-99B392B8CF11}">
      <dsp:nvSpPr>
        <dsp:cNvPr id="0" name=""/>
        <dsp:cNvSpPr/>
      </dsp:nvSpPr>
      <dsp:spPr>
        <a:xfrm>
          <a:off x="3333133" y="257055"/>
          <a:ext cx="1952721" cy="1952721"/>
        </a:xfrm>
        <a:prstGeom prst="pieWedg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Manifestly criminal or prohibited </a:t>
          </a:r>
        </a:p>
      </dsp:txBody>
      <dsp:txXfrm>
        <a:off x="3905072" y="828994"/>
        <a:ext cx="1380782" cy="1380782"/>
      </dsp:txXfrm>
    </dsp:sp>
    <dsp:sp modelId="{1221BE19-04EF-AB4D-A8D1-9B806C8F5020}">
      <dsp:nvSpPr>
        <dsp:cNvPr id="0" name=""/>
        <dsp:cNvSpPr/>
      </dsp:nvSpPr>
      <dsp:spPr>
        <a:xfrm rot="5400000">
          <a:off x="5376049" y="257055"/>
          <a:ext cx="1952721" cy="1952721"/>
        </a:xfrm>
        <a:prstGeom prst="pieWedg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Maybe prohibited</a:t>
          </a:r>
        </a:p>
      </dsp:txBody>
      <dsp:txXfrm rot="-5400000">
        <a:off x="5376049" y="828994"/>
        <a:ext cx="1380782" cy="1380782"/>
      </dsp:txXfrm>
    </dsp:sp>
    <dsp:sp modelId="{F3619DC4-59B7-1A4E-B4F3-716F421143FD}">
      <dsp:nvSpPr>
        <dsp:cNvPr id="0" name=""/>
        <dsp:cNvSpPr/>
      </dsp:nvSpPr>
      <dsp:spPr>
        <a:xfrm rot="10800000">
          <a:off x="5376049" y="2299971"/>
          <a:ext cx="1952721" cy="1952721"/>
        </a:xfrm>
        <a:prstGeom prst="pieWedg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Limited</a:t>
          </a:r>
        </a:p>
      </dsp:txBody>
      <dsp:txXfrm rot="10800000">
        <a:off x="5376049" y="2299971"/>
        <a:ext cx="1380782" cy="1380782"/>
      </dsp:txXfrm>
    </dsp:sp>
    <dsp:sp modelId="{29CC11C5-35E7-754E-9FFD-996B2C84D171}">
      <dsp:nvSpPr>
        <dsp:cNvPr id="0" name=""/>
        <dsp:cNvSpPr/>
      </dsp:nvSpPr>
      <dsp:spPr>
        <a:xfrm rot="16200000">
          <a:off x="3333133" y="2299971"/>
          <a:ext cx="1952721" cy="1952721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Free</a:t>
          </a:r>
        </a:p>
      </dsp:txBody>
      <dsp:txXfrm rot="5400000">
        <a:off x="3905072" y="2299971"/>
        <a:ext cx="1380782" cy="1380782"/>
      </dsp:txXfrm>
    </dsp:sp>
    <dsp:sp modelId="{E1CD82BA-90B5-EE40-83E0-8AA7CDEF7A60}">
      <dsp:nvSpPr>
        <dsp:cNvPr id="0" name=""/>
        <dsp:cNvSpPr/>
      </dsp:nvSpPr>
      <dsp:spPr>
        <a:xfrm>
          <a:off x="4993848" y="1848997"/>
          <a:ext cx="674207" cy="586267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DD985-3B62-EC49-AF36-4E45D8A1EA97}">
      <dsp:nvSpPr>
        <dsp:cNvPr id="0" name=""/>
        <dsp:cNvSpPr/>
      </dsp:nvSpPr>
      <dsp:spPr>
        <a:xfrm rot="10800000">
          <a:off x="4993848" y="2074484"/>
          <a:ext cx="674207" cy="586267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96C33-1A0C-B341-BC63-E07354F3C57D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FDF0-2DE9-8F4B-B3F4-2CF3B69CB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0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FDF0-2DE9-8F4B-B3F4-2CF3B69CB0B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FDF0-2DE9-8F4B-B3F4-2CF3B69CB0B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9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1/11/22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364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0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4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32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7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8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7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s://justspeech.org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2F724-B0CB-2D45-826B-0A3396504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99616"/>
            <a:ext cx="4102609" cy="3793482"/>
          </a:xfrm>
        </p:spPr>
        <p:txBody>
          <a:bodyPr anchor="ctr">
            <a:normAutofit/>
          </a:bodyPr>
          <a:lstStyle/>
          <a:p>
            <a:pPr algn="l"/>
            <a:r>
              <a:rPr lang="en-GB" sz="4200" dirty="0"/>
              <a:t>Tackling Online Hate Speech through Content Moderation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FA139-F4B8-0342-BA21-2D8F03436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033396"/>
            <a:ext cx="4102609" cy="1006079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The Legal Framework under the ICCPR</a:t>
            </a:r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F5598-44AE-B340-9339-A639FB536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1" r="17941" b="1"/>
          <a:stretch/>
        </p:blipFill>
        <p:spPr>
          <a:xfrm>
            <a:off x="5349241" y="10"/>
            <a:ext cx="6842759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4770B-CD1E-F64C-B962-10F877778D77}"/>
              </a:ext>
            </a:extLst>
          </p:cNvPr>
          <p:cNvSpPr txBox="1"/>
          <p:nvPr/>
        </p:nvSpPr>
        <p:spPr>
          <a:xfrm>
            <a:off x="814910" y="536300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Talita Dias</a:t>
            </a:r>
          </a:p>
        </p:txBody>
      </p:sp>
      <p:pic>
        <p:nvPicPr>
          <p:cNvPr id="14" name="Picture 2" descr="Jesus College Oxford - YouTube">
            <a:extLst>
              <a:ext uri="{FF2B5EF4-FFF2-40B4-BE49-F238E27FC236}">
                <a16:creationId xmlns:a16="http://schemas.microsoft.com/office/drawing/2014/main" id="{CB64D0DC-4888-374C-AC9A-46E4E68D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42" y="5952656"/>
            <a:ext cx="725313" cy="7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A4C805-E287-FD46-A603-19DFD84F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9" b="-349"/>
          <a:stretch/>
        </p:blipFill>
        <p:spPr>
          <a:xfrm>
            <a:off x="2398965" y="6063674"/>
            <a:ext cx="2131502" cy="54352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57E9E3A-2404-D846-AC41-3F17F6463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10" y="6009373"/>
            <a:ext cx="769145" cy="5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AB6E-2B23-5143-B370-C3D11C9F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Prohibited Speech: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B6075-D900-3D43-BDC0-D73549F2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171" y="2432305"/>
            <a:ext cx="9144000" cy="31272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Mandatory </a:t>
            </a:r>
            <a:r>
              <a:rPr lang="en-GB" b="1" dirty="0"/>
              <a:t>criminalization by law </a:t>
            </a:r>
            <a:r>
              <a:rPr lang="en-GB" dirty="0"/>
              <a:t>of all forms of intentional </a:t>
            </a:r>
            <a:r>
              <a:rPr lang="en-GB" b="1" dirty="0"/>
              <a:t>racial</a:t>
            </a:r>
            <a:r>
              <a:rPr lang="en-GB" dirty="0"/>
              <a:t> </a:t>
            </a:r>
            <a:r>
              <a:rPr lang="en-GB" b="1" dirty="0"/>
              <a:t>discrimination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Mandatory </a:t>
            </a:r>
            <a:r>
              <a:rPr lang="en-GB" b="1" dirty="0"/>
              <a:t>prohibition</a:t>
            </a:r>
            <a:r>
              <a:rPr lang="en-GB" dirty="0"/>
              <a:t> </a:t>
            </a:r>
            <a:r>
              <a:rPr lang="en-GB" b="1" dirty="0"/>
              <a:t>by law </a:t>
            </a:r>
            <a:r>
              <a:rPr lang="en-GB" dirty="0"/>
              <a:t>of intentional </a:t>
            </a:r>
            <a:r>
              <a:rPr lang="en-GB" b="1" dirty="0"/>
              <a:t>incitement</a:t>
            </a:r>
            <a:r>
              <a:rPr lang="en-GB" dirty="0"/>
              <a:t> to hostility, violence or discrimination</a:t>
            </a:r>
          </a:p>
          <a:p>
            <a:pPr marL="788670" lvl="2" indent="-514350">
              <a:buFont typeface="+mj-lt"/>
              <a:buAutoNum type="alphaLcPeriod"/>
            </a:pPr>
            <a:r>
              <a:rPr lang="en-GB" b="1" dirty="0"/>
              <a:t>Criminalization</a:t>
            </a:r>
            <a:r>
              <a:rPr lang="en-GB" dirty="0"/>
              <a:t> only when </a:t>
            </a:r>
            <a:r>
              <a:rPr lang="en-GB" b="1" dirty="0"/>
              <a:t>necessary and proportionate </a:t>
            </a:r>
            <a:r>
              <a:rPr lang="en-GB" dirty="0"/>
              <a:t>(Art. 19(3)) ➜ seriousness (context, speaker, content, audience and means)</a:t>
            </a:r>
          </a:p>
          <a:p>
            <a:pPr marL="788670" lvl="2" indent="-514350">
              <a:buFont typeface="+mj-lt"/>
              <a:buAutoNum type="alphaLcPeriod"/>
            </a:pPr>
            <a:r>
              <a:rPr lang="en-GB" b="1" dirty="0"/>
              <a:t>Civil or admin sanctions </a:t>
            </a:r>
            <a:r>
              <a:rPr lang="en-GB" dirty="0"/>
              <a:t>for other types of incitement </a:t>
            </a:r>
          </a:p>
          <a:p>
            <a:pPr marL="788670" lvl="2" indent="-514350">
              <a:buFont typeface="+mj-lt"/>
              <a:buAutoNum type="alphaLcPeriod"/>
            </a:pPr>
            <a:endParaRPr lang="en-GB" dirty="0"/>
          </a:p>
          <a:p>
            <a:pPr marL="514350" lvl="1" indent="-514350">
              <a:buFont typeface="+mj-lt"/>
              <a:buAutoNum type="alphaL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6AB6E-2B23-5143-B370-C3D11C9F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464" y="755650"/>
            <a:ext cx="5266535" cy="1345115"/>
          </a:xfrm>
        </p:spPr>
        <p:txBody>
          <a:bodyPr>
            <a:normAutofit/>
          </a:bodyPr>
          <a:lstStyle/>
          <a:p>
            <a:r>
              <a:rPr lang="en-GB"/>
              <a:t>Prohibited Speech: Moderation</a:t>
            </a:r>
            <a:endParaRPr lang="en-GB" dirty="0"/>
          </a:p>
        </p:txBody>
      </p:sp>
      <p:pic>
        <p:nvPicPr>
          <p:cNvPr id="4098" name="Picture 2" descr="Assessing YouTube, Facebook and Twitter&amp;#39;s Content Takedown Policies">
            <a:extLst>
              <a:ext uri="{FF2B5EF4-FFF2-40B4-BE49-F238E27FC236}">
                <a16:creationId xmlns:a16="http://schemas.microsoft.com/office/drawing/2014/main" id="{D4FDECC2-088C-8F48-88E9-0016712A1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r="31217" b="-1"/>
          <a:stretch/>
        </p:blipFill>
        <p:spPr bwMode="auto">
          <a:xfrm>
            <a:off x="20" y="10"/>
            <a:ext cx="54044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B6075-D900-3D43-BDC0-D73549F2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122" y="2432220"/>
            <a:ext cx="5842269" cy="465003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5000"/>
              </a:lnSpc>
              <a:buFont typeface="+mj-lt"/>
              <a:buAutoNum type="arabicPeriod" startAt="3"/>
            </a:pPr>
            <a:r>
              <a:rPr lang="en-GB" sz="2000" b="1" dirty="0"/>
              <a:t>Proactive</a:t>
            </a:r>
            <a:r>
              <a:rPr lang="en-GB" sz="2000" dirty="0"/>
              <a:t> moderation as soon as content is published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lphaLcPeriod"/>
            </a:pPr>
            <a:r>
              <a:rPr lang="en-GB" sz="1800" dirty="0"/>
              <a:t>When </a:t>
            </a:r>
            <a:r>
              <a:rPr lang="en-GB" sz="1800" b="1" dirty="0"/>
              <a:t>manifestly clear </a:t>
            </a:r>
            <a:r>
              <a:rPr lang="en-GB" sz="1800" dirty="0"/>
              <a:t>➜ take down (AI or human) </a:t>
            </a:r>
            <a:r>
              <a:rPr lang="en-GB" sz="1800" b="1" i="1" dirty="0"/>
              <a:t>subject to human review 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lphaLcPeriod"/>
            </a:pPr>
            <a:r>
              <a:rPr lang="en-GB" sz="1800" dirty="0"/>
              <a:t>When</a:t>
            </a:r>
            <a:r>
              <a:rPr lang="en-GB" sz="1800" b="1" dirty="0"/>
              <a:t> in doubt </a:t>
            </a:r>
            <a:r>
              <a:rPr lang="en-GB" sz="1800" dirty="0"/>
              <a:t>➜</a:t>
            </a:r>
            <a:r>
              <a:rPr lang="en-GB" sz="1800" b="1" dirty="0"/>
              <a:t> </a:t>
            </a:r>
            <a:r>
              <a:rPr lang="en-GB" sz="1800" dirty="0"/>
              <a:t>content remains, subject to </a:t>
            </a:r>
            <a:r>
              <a:rPr lang="en-GB" sz="1800" b="1" dirty="0"/>
              <a:t>less restrictive measures</a:t>
            </a:r>
            <a:r>
              <a:rPr lang="en-GB" sz="1800" dirty="0"/>
              <a:t> and </a:t>
            </a:r>
            <a:r>
              <a:rPr lang="en-GB" sz="1800" b="1" dirty="0"/>
              <a:t>human review</a:t>
            </a:r>
            <a:r>
              <a:rPr lang="en-GB" sz="1800" dirty="0"/>
              <a:t>:</a:t>
            </a:r>
          </a:p>
          <a:p>
            <a:pPr marL="1035558" lvl="4" indent="-514350">
              <a:lnSpc>
                <a:spcPct val="95000"/>
              </a:lnSpc>
              <a:buFont typeface="+mj-lt"/>
              <a:buAutoNum type="romanLcPeriod"/>
            </a:pPr>
            <a:r>
              <a:rPr lang="en-GB" sz="1500" dirty="0"/>
              <a:t>De-prioritisation</a:t>
            </a:r>
          </a:p>
          <a:p>
            <a:pPr marL="1035558" lvl="4" indent="-514350">
              <a:lnSpc>
                <a:spcPct val="95000"/>
              </a:lnSpc>
              <a:buFont typeface="+mj-lt"/>
              <a:buAutoNum type="romanLcPeriod"/>
            </a:pPr>
            <a:r>
              <a:rPr lang="en-GB" sz="1500" dirty="0"/>
              <a:t>Redaction</a:t>
            </a:r>
          </a:p>
          <a:p>
            <a:pPr marL="1035558" lvl="4" indent="-514350">
              <a:lnSpc>
                <a:spcPct val="95000"/>
              </a:lnSpc>
              <a:buFont typeface="+mj-lt"/>
              <a:buAutoNum type="romanLcPeriod"/>
            </a:pPr>
            <a:r>
              <a:rPr lang="en-GB" sz="1500" dirty="0"/>
              <a:t>Tagging/non-endorsement message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 startAt="3"/>
            </a:pPr>
            <a:r>
              <a:rPr lang="en-GB" sz="2000" b="1" dirty="0"/>
              <a:t>Judicial review </a:t>
            </a:r>
            <a:r>
              <a:rPr lang="en-GB" sz="2000" dirty="0"/>
              <a:t>&amp; </a:t>
            </a:r>
            <a:r>
              <a:rPr lang="en-GB" sz="2000" b="1" dirty="0"/>
              <a:t>remedies</a:t>
            </a:r>
            <a:r>
              <a:rPr lang="en-GB" sz="2000" dirty="0"/>
              <a:t> should always be available (Art 2 ICCPR)</a:t>
            </a:r>
          </a:p>
          <a:p>
            <a:pPr marL="1035558" lvl="4" indent="-514350">
              <a:lnSpc>
                <a:spcPct val="95000"/>
              </a:lnSpc>
              <a:buFont typeface="+mj-lt"/>
              <a:buAutoNum type="romanLcPeriod"/>
            </a:pPr>
            <a:endParaRPr lang="en-GB" sz="1500" dirty="0"/>
          </a:p>
          <a:p>
            <a:pPr marL="788670" lvl="2" indent="-514350">
              <a:lnSpc>
                <a:spcPct val="95000"/>
              </a:lnSpc>
              <a:buFont typeface="+mj-lt"/>
              <a:buAutoNum type="alphaLcPeriod"/>
            </a:pPr>
            <a:endParaRPr lang="en-GB" sz="1500" dirty="0"/>
          </a:p>
          <a:p>
            <a:pPr marL="514350" lvl="1" indent="-514350">
              <a:lnSpc>
                <a:spcPct val="95000"/>
              </a:lnSpc>
              <a:buFont typeface="+mj-lt"/>
              <a:buAutoNum type="alphaLcPeriod"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1260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BC410-7B96-534D-8001-A8FAFE14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Prohibited Speech: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405BD-C3BD-C342-A026-C9DACF548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190" y="2432305"/>
            <a:ext cx="5611029" cy="3748362"/>
          </a:xfrm>
        </p:spPr>
        <p:txBody>
          <a:bodyPr/>
          <a:lstStyle/>
          <a:p>
            <a:r>
              <a:rPr lang="en-GB" dirty="0"/>
              <a:t>Why so harsh?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b="1" dirty="0">
                <a:solidFill>
                  <a:schemeClr val="tx1"/>
                </a:solidFill>
              </a:rPr>
              <a:t>Proximity</a:t>
            </a:r>
            <a:r>
              <a:rPr lang="en-GB" dirty="0">
                <a:solidFill>
                  <a:schemeClr val="tx1"/>
                </a:solidFill>
              </a:rPr>
              <a:t> to actual physical or mental harm/HR infringements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Advocacy/incitement is </a:t>
            </a:r>
            <a:r>
              <a:rPr lang="en-GB" b="1" dirty="0">
                <a:solidFill>
                  <a:schemeClr val="tx1"/>
                </a:solidFill>
              </a:rPr>
              <a:t>not ‘just speech’</a:t>
            </a:r>
          </a:p>
          <a:p>
            <a:pPr marL="982980" lvl="2" indent="-342900">
              <a:buFont typeface="Arial" panose="020B0604020202020204" pitchFamily="34" charset="0"/>
              <a:buChar char="•"/>
            </a:pPr>
            <a:r>
              <a:rPr lang="en-GB" dirty="0"/>
              <a:t>Perpetrators not always aware/resilient</a:t>
            </a:r>
          </a:p>
          <a:p>
            <a:pPr marL="982980" lvl="2" indent="-342900">
              <a:buFont typeface="Arial" panose="020B0604020202020204" pitchFamily="34" charset="0"/>
              <a:buChar char="•"/>
            </a:pPr>
            <a:r>
              <a:rPr lang="en-GB" dirty="0"/>
              <a:t>Victims not always empowered to speak out = chilling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67BE0B-8B2A-304B-92A0-864413F8FB00}"/>
              </a:ext>
            </a:extLst>
          </p:cNvPr>
          <p:cNvGrpSpPr/>
          <p:nvPr/>
        </p:nvGrpSpPr>
        <p:grpSpPr>
          <a:xfrm>
            <a:off x="7128933" y="2998690"/>
            <a:ext cx="4083116" cy="1994478"/>
            <a:chOff x="7128933" y="3213573"/>
            <a:chExt cx="4083116" cy="1994478"/>
          </a:xfrm>
        </p:grpSpPr>
        <p:pic>
          <p:nvPicPr>
            <p:cNvPr id="3074" name="Picture 2" descr="Icon scale symbol justice weight balance Vector Image">
              <a:extLst>
                <a:ext uri="{FF2B5EF4-FFF2-40B4-BE49-F238E27FC236}">
                  <a16:creationId xmlns:a16="http://schemas.microsoft.com/office/drawing/2014/main" id="{303D9237-C3C5-A34A-A7F8-FCF5E65A88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96" b="26173"/>
            <a:stretch/>
          </p:blipFill>
          <p:spPr bwMode="auto">
            <a:xfrm>
              <a:off x="7128933" y="3213573"/>
              <a:ext cx="4083116" cy="1994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58E27-5288-C641-A4AC-FDEB4AB44984}"/>
                </a:ext>
              </a:extLst>
            </p:cNvPr>
            <p:cNvSpPr txBox="1"/>
            <p:nvPr/>
          </p:nvSpPr>
          <p:spPr>
            <a:xfrm>
              <a:off x="7642352" y="3429000"/>
              <a:ext cx="1253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Freedom</a:t>
              </a:r>
              <a:endParaRPr lang="en-GB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444372-7968-3546-A75E-417BF441BF14}"/>
                </a:ext>
              </a:extLst>
            </p:cNvPr>
            <p:cNvSpPr txBox="1"/>
            <p:nvPr/>
          </p:nvSpPr>
          <p:spPr>
            <a:xfrm>
              <a:off x="9427200" y="3285067"/>
              <a:ext cx="1253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Protection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684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414D3-5D35-2845-868D-0BAE2B7F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GB" dirty="0"/>
              <a:t>Limited Online Hate Speech</a:t>
            </a:r>
          </a:p>
        </p:txBody>
      </p:sp>
      <p:pic>
        <p:nvPicPr>
          <p:cNvPr id="13314" name="Picture 2" descr="4,316 Online Hate Illustrations &amp;amp; Clip Art - iStock">
            <a:extLst>
              <a:ext uri="{FF2B5EF4-FFF2-40B4-BE49-F238E27FC236}">
                <a16:creationId xmlns:a16="http://schemas.microsoft.com/office/drawing/2014/main" id="{52CB7DEA-E807-184C-9F33-D461F8244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" b="3"/>
          <a:stretch/>
        </p:blipFill>
        <p:spPr bwMode="auto">
          <a:xfrm>
            <a:off x="20" y="758953"/>
            <a:ext cx="5333979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06B8D-3D3A-1F44-984B-9F99D2572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GB" sz="2000" dirty="0"/>
              <a:t>Short-of-incitement offensive, hateful or discriminatory content targeting individual or group characteristics</a:t>
            </a:r>
          </a:p>
          <a:p>
            <a:pPr>
              <a:lnSpc>
                <a:spcPct val="95000"/>
              </a:lnSpc>
            </a:pPr>
            <a:r>
              <a:rPr lang="en-GB" sz="2000" dirty="0"/>
              <a:t>That deserves </a:t>
            </a:r>
            <a:r>
              <a:rPr lang="en-GB" sz="2000" b="1" dirty="0"/>
              <a:t>limitation</a:t>
            </a:r>
            <a:r>
              <a:rPr lang="en-GB" sz="2000" dirty="0"/>
              <a:t> to respect the </a:t>
            </a:r>
            <a:r>
              <a:rPr lang="en-GB" sz="2000" b="1" dirty="0"/>
              <a:t>rights</a:t>
            </a:r>
            <a:r>
              <a:rPr lang="en-GB" sz="2000" dirty="0"/>
              <a:t> </a:t>
            </a:r>
            <a:r>
              <a:rPr lang="en-GB" sz="2000" b="1" dirty="0"/>
              <a:t>and</a:t>
            </a:r>
            <a:r>
              <a:rPr lang="en-GB" sz="2000" dirty="0"/>
              <a:t> </a:t>
            </a:r>
            <a:r>
              <a:rPr lang="en-GB" sz="2000" b="1" dirty="0"/>
              <a:t>reputations</a:t>
            </a:r>
            <a:r>
              <a:rPr lang="en-GB" sz="2000" dirty="0"/>
              <a:t> of others or protect </a:t>
            </a:r>
            <a:r>
              <a:rPr lang="en-GB" sz="2000" b="1" dirty="0"/>
              <a:t>national security</a:t>
            </a:r>
            <a:r>
              <a:rPr lang="en-GB" sz="2000" dirty="0"/>
              <a:t>, </a:t>
            </a:r>
            <a:r>
              <a:rPr lang="en-GB" sz="2000" b="1" dirty="0"/>
              <a:t>public order</a:t>
            </a:r>
            <a:r>
              <a:rPr lang="en-GB" sz="2000" dirty="0"/>
              <a:t>, public </a:t>
            </a:r>
            <a:r>
              <a:rPr lang="en-GB" sz="2000" b="1" dirty="0"/>
              <a:t>health</a:t>
            </a:r>
            <a:r>
              <a:rPr lang="en-GB" sz="2000" dirty="0"/>
              <a:t> or </a:t>
            </a:r>
            <a:r>
              <a:rPr lang="en-GB" sz="2000" b="1" dirty="0"/>
              <a:t>morals</a:t>
            </a:r>
            <a:r>
              <a:rPr lang="en-GB" sz="2000" dirty="0"/>
              <a:t> (Art 19 (3) ICCPR) ➜ </a:t>
            </a:r>
            <a:r>
              <a:rPr lang="en-GB" sz="2000" b="1" i="1" dirty="0"/>
              <a:t>strictly interpreted</a:t>
            </a:r>
          </a:p>
          <a:p>
            <a:pPr marL="0" indent="0">
              <a:lnSpc>
                <a:spcPct val="95000"/>
              </a:lnSpc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022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5AB87-3DF1-7143-A2F5-C99EB674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763070"/>
            <a:ext cx="6942667" cy="1546292"/>
          </a:xfrm>
        </p:spPr>
        <p:txBody>
          <a:bodyPr anchor="t">
            <a:normAutofit/>
          </a:bodyPr>
          <a:lstStyle/>
          <a:p>
            <a:r>
              <a:rPr lang="en-GB" dirty="0"/>
              <a:t>Limited Online Hate Speech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E7531B3-A1D0-5045-AF0D-3716650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961" r="1" b="31858"/>
          <a:stretch/>
        </p:blipFill>
        <p:spPr>
          <a:xfrm>
            <a:off x="-2" y="10"/>
            <a:ext cx="4069080" cy="4208678"/>
          </a:xfrm>
          <a:prstGeom prst="rect">
            <a:avLst/>
          </a:prstGeom>
        </p:spPr>
      </p:pic>
      <p:pic>
        <p:nvPicPr>
          <p:cNvPr id="6" name="Picture 2" descr="Violent comments made against Ilhan Omar after Madison Cawthorn post">
            <a:extLst>
              <a:ext uri="{FF2B5EF4-FFF2-40B4-BE49-F238E27FC236}">
                <a16:creationId xmlns:a16="http://schemas.microsoft.com/office/drawing/2014/main" id="{BABF150D-DFB0-3743-A20B-0ABE5D071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r="-2" b="20333"/>
          <a:stretch/>
        </p:blipFill>
        <p:spPr bwMode="auto">
          <a:xfrm>
            <a:off x="4069080" y="10"/>
            <a:ext cx="4078224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l Jazeera Suspends Two Journalists for Holocaust Video">
            <a:extLst>
              <a:ext uri="{FF2B5EF4-FFF2-40B4-BE49-F238E27FC236}">
                <a16:creationId xmlns:a16="http://schemas.microsoft.com/office/drawing/2014/main" id="{7C84B0C2-9015-0D44-B607-CE2397D02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 b="2"/>
          <a:stretch/>
        </p:blipFill>
        <p:spPr bwMode="auto">
          <a:xfrm>
            <a:off x="8127067" y="10"/>
            <a:ext cx="4064935" cy="42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9992-8524-A548-8F04-4C4C8D29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Speech: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B0C59-BA3E-3A42-BF31-5D17778F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097" y="2567771"/>
            <a:ext cx="9290304" cy="31272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State (not company!) prerogative (not obligation) = optional</a:t>
            </a:r>
          </a:p>
          <a:p>
            <a:r>
              <a:rPr lang="en-GB" dirty="0"/>
              <a:t>Depends on: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Legitimate reason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Legality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Necessity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Proportionality</a:t>
            </a:r>
          </a:p>
          <a:p>
            <a:pPr marL="822960" lvl="1" indent="-457200">
              <a:buFont typeface="+mj-lt"/>
              <a:buAutoNum type="arabicPeriod"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DBCA9-5014-4C45-8C90-55FFA93A8B9B}"/>
              </a:ext>
            </a:extLst>
          </p:cNvPr>
          <p:cNvGrpSpPr/>
          <p:nvPr/>
        </p:nvGrpSpPr>
        <p:grpSpPr>
          <a:xfrm>
            <a:off x="5969188" y="3462866"/>
            <a:ext cx="4083116" cy="1994478"/>
            <a:chOff x="7128933" y="3213573"/>
            <a:chExt cx="4083116" cy="1994478"/>
          </a:xfrm>
        </p:grpSpPr>
        <p:pic>
          <p:nvPicPr>
            <p:cNvPr id="5" name="Picture 2" descr="Icon scale symbol justice weight balance Vector Image">
              <a:extLst>
                <a:ext uri="{FF2B5EF4-FFF2-40B4-BE49-F238E27FC236}">
                  <a16:creationId xmlns:a16="http://schemas.microsoft.com/office/drawing/2014/main" id="{1869456D-A4F9-2C46-B4D8-97666A0DDE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96" b="26173"/>
            <a:stretch/>
          </p:blipFill>
          <p:spPr bwMode="auto">
            <a:xfrm>
              <a:off x="7128933" y="3213573"/>
              <a:ext cx="4083116" cy="1994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2511C8-C315-EC46-BAC4-4F00542E006D}"/>
                </a:ext>
              </a:extLst>
            </p:cNvPr>
            <p:cNvSpPr txBox="1"/>
            <p:nvPr/>
          </p:nvSpPr>
          <p:spPr>
            <a:xfrm>
              <a:off x="7642352" y="3429000"/>
              <a:ext cx="1253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Protection</a:t>
              </a:r>
              <a:endParaRPr lang="en-GB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6D39F5-EDAA-7E4D-AEC0-5EC694D60FC2}"/>
                </a:ext>
              </a:extLst>
            </p:cNvPr>
            <p:cNvSpPr txBox="1"/>
            <p:nvPr/>
          </p:nvSpPr>
          <p:spPr>
            <a:xfrm>
              <a:off x="9427200" y="3285067"/>
              <a:ext cx="1253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Freedom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742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A394-74C6-7D4B-BBD3-6465151D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Speech: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105C7-8ED8-A343-9128-3BC4356E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096" y="2650067"/>
            <a:ext cx="9144000" cy="31272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Exceptional </a:t>
            </a:r>
            <a:r>
              <a:rPr lang="en-GB" b="1" dirty="0"/>
              <a:t>prohibition &amp; sanctions </a:t>
            </a:r>
            <a:r>
              <a:rPr lang="en-GB" dirty="0"/>
              <a:t>by law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Less serious </a:t>
            </a:r>
            <a:r>
              <a:rPr lang="en-GB" b="1" dirty="0"/>
              <a:t>limitation</a:t>
            </a:r>
            <a:r>
              <a:rPr lang="en-GB" dirty="0"/>
              <a:t> </a:t>
            </a:r>
            <a:r>
              <a:rPr lang="en-GB" b="1" dirty="0"/>
              <a:t>measures</a:t>
            </a:r>
            <a:r>
              <a:rPr lang="en-GB" dirty="0"/>
              <a:t> authorized by law</a:t>
            </a:r>
          </a:p>
          <a:p>
            <a:pPr marL="788670" lvl="2" indent="-514350">
              <a:buFont typeface="+mj-lt"/>
              <a:buAutoNum type="alphaLcPeriod"/>
            </a:pPr>
            <a:r>
              <a:rPr lang="en-GB" dirty="0"/>
              <a:t>De-prioritization</a:t>
            </a:r>
          </a:p>
          <a:p>
            <a:pPr marL="788670" lvl="2" indent="-514350">
              <a:buFont typeface="+mj-lt"/>
              <a:buAutoNum type="alphaLcPeriod"/>
            </a:pPr>
            <a:r>
              <a:rPr lang="en-GB" dirty="0"/>
              <a:t>Tagging/labelling or non-endorsement</a:t>
            </a:r>
          </a:p>
          <a:p>
            <a:pPr marL="788670" lvl="2" indent="-514350">
              <a:buFont typeface="+mj-lt"/>
              <a:buAutoNum type="alphaLcPeriod"/>
            </a:pPr>
            <a:r>
              <a:rPr lang="en-GB" dirty="0"/>
              <a:t>Redaction</a:t>
            </a:r>
          </a:p>
          <a:p>
            <a:pPr marL="788670" lvl="2" indent="-514350">
              <a:buFont typeface="+mj-lt"/>
              <a:buAutoNum type="alphaL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6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009AC-8FBA-A147-814D-9F66AD4F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GB" dirty="0"/>
              <a:t>Limited Speech: Moderation</a:t>
            </a:r>
          </a:p>
        </p:txBody>
      </p:sp>
      <p:pic>
        <p:nvPicPr>
          <p:cNvPr id="6152" name="Picture 8" descr="Expert tips on Social Media Moderation | Online Moderation Blog">
            <a:extLst>
              <a:ext uri="{FF2B5EF4-FFF2-40B4-BE49-F238E27FC236}">
                <a16:creationId xmlns:a16="http://schemas.microsoft.com/office/drawing/2014/main" id="{658E9235-C409-4849-95DD-66EB28CF2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25074" b="-1"/>
          <a:stretch/>
        </p:blipFill>
        <p:spPr bwMode="auto">
          <a:xfrm>
            <a:off x="20" y="758953"/>
            <a:ext cx="5333979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845E-C5B9-C94B-AD55-3F6F6850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GB" sz="1800" b="1" dirty="0"/>
              <a:t>Which measure? </a:t>
            </a:r>
          </a:p>
          <a:p>
            <a:pPr>
              <a:lnSpc>
                <a:spcPct val="95000"/>
              </a:lnSpc>
            </a:pPr>
            <a:r>
              <a:rPr lang="en-GB" sz="1800" b="1" dirty="0"/>
              <a:t>Necessity &amp; proportionality </a:t>
            </a:r>
            <a:r>
              <a:rPr lang="en-GB" sz="1800" dirty="0"/>
              <a:t>in digital platforms: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600" dirty="0"/>
              <a:t>Socio-historical context 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600" dirty="0"/>
              <a:t>Speaker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600" dirty="0"/>
              <a:t>Audience, incl. resilience and vulnerability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600" dirty="0"/>
              <a:t>Content (degree of hatred)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600" dirty="0"/>
              <a:t>Means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500" dirty="0"/>
          </a:p>
          <a:p>
            <a:pPr>
              <a:lnSpc>
                <a:spcPct val="95000"/>
              </a:lnSpc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457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E856D-A374-0F42-82BC-6C7727EF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GB" dirty="0"/>
              <a:t>Limited Speech: Moderation</a:t>
            </a:r>
          </a:p>
        </p:txBody>
      </p:sp>
      <p:pic>
        <p:nvPicPr>
          <p:cNvPr id="7170" name="Picture 2" descr="Top 10 Content Moderation Companies that protect your brand image |  Advanced Business Solutions">
            <a:extLst>
              <a:ext uri="{FF2B5EF4-FFF2-40B4-BE49-F238E27FC236}">
                <a16:creationId xmlns:a16="http://schemas.microsoft.com/office/drawing/2014/main" id="{E1FF0983-FF87-8F4E-BA94-AE4E60E48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15668" b="-2"/>
          <a:stretch/>
        </p:blipFill>
        <p:spPr bwMode="auto">
          <a:xfrm>
            <a:off x="20" y="758953"/>
            <a:ext cx="5333979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278E-976B-0B4C-B94F-4866A558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809069" cy="3198576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GB" sz="1800" dirty="0"/>
              <a:t>Difficult moral decisions ➜ </a:t>
            </a:r>
            <a:r>
              <a:rPr lang="en-GB" sz="1800" b="1" dirty="0"/>
              <a:t>human moderation</a:t>
            </a:r>
          </a:p>
          <a:p>
            <a:pPr>
              <a:lnSpc>
                <a:spcPct val="95000"/>
              </a:lnSpc>
            </a:pPr>
            <a:r>
              <a:rPr lang="en-GB" sz="1800" dirty="0"/>
              <a:t>Is it even </a:t>
            </a:r>
            <a:r>
              <a:rPr lang="en-GB" sz="1800" b="1" dirty="0"/>
              <a:t>possible</a:t>
            </a:r>
            <a:r>
              <a:rPr lang="en-GB" sz="1800" dirty="0"/>
              <a:t> online and in fragile settings?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Decentralized moderation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Consensus algorithms ➜ randomly selected juries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Nominated moderators for vulnerable/visible users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Decisions implemented on-chain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Open to judicial review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300" dirty="0"/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300" dirty="0"/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300" dirty="0"/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300" dirty="0"/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300" dirty="0"/>
          </a:p>
          <a:p>
            <a:pPr>
              <a:lnSpc>
                <a:spcPct val="95000"/>
              </a:lnSpc>
            </a:pP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6699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B681-B976-4C4B-ACFA-72675365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 Online Hate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D1CD5-6032-3746-AC58-EBDEC3692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616200"/>
            <a:ext cx="9144000" cy="3127248"/>
          </a:xfrm>
        </p:spPr>
        <p:txBody>
          <a:bodyPr/>
          <a:lstStyle/>
          <a:p>
            <a:r>
              <a:rPr lang="en-GB" b="1" dirty="0"/>
              <a:t>Residual</a:t>
            </a:r>
            <a:r>
              <a:rPr lang="en-GB" dirty="0"/>
              <a:t> category: hateful content that is neither prohibited nor may be limited</a:t>
            </a:r>
          </a:p>
          <a:p>
            <a:r>
              <a:rPr lang="en-GB" dirty="0"/>
              <a:t>Usually not directed at natural persons but </a:t>
            </a:r>
            <a:r>
              <a:rPr lang="en-GB" b="1" dirty="0"/>
              <a:t>institutions</a:t>
            </a:r>
            <a:r>
              <a:rPr lang="en-GB" dirty="0"/>
              <a:t> (religious, moral, social or political) </a:t>
            </a:r>
          </a:p>
          <a:p>
            <a:r>
              <a:rPr lang="en-GB" b="1" dirty="0"/>
              <a:t>Permitted</a:t>
            </a:r>
            <a:r>
              <a:rPr lang="en-GB" dirty="0"/>
              <a:t> as a general rule</a:t>
            </a:r>
          </a:p>
          <a:p>
            <a:r>
              <a:rPr lang="en-GB" b="1" dirty="0"/>
              <a:t>Context</a:t>
            </a:r>
            <a:r>
              <a:rPr lang="en-GB" dirty="0"/>
              <a:t> still key for classification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415FC3-B3DA-4D46-896D-A82D0247EFC8}"/>
              </a:ext>
            </a:extLst>
          </p:cNvPr>
          <p:cNvGrpSpPr/>
          <p:nvPr/>
        </p:nvGrpSpPr>
        <p:grpSpPr>
          <a:xfrm>
            <a:off x="7865722" y="4535424"/>
            <a:ext cx="3530411" cy="1994478"/>
            <a:chOff x="7128933" y="3213573"/>
            <a:chExt cx="4083116" cy="1994478"/>
          </a:xfrm>
        </p:grpSpPr>
        <p:pic>
          <p:nvPicPr>
            <p:cNvPr id="5" name="Picture 2" descr="Icon scale symbol justice weight balance Vector Image">
              <a:extLst>
                <a:ext uri="{FF2B5EF4-FFF2-40B4-BE49-F238E27FC236}">
                  <a16:creationId xmlns:a16="http://schemas.microsoft.com/office/drawing/2014/main" id="{7FAEAE31-5605-CB42-A043-96CF8395A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96" b="26173"/>
            <a:stretch/>
          </p:blipFill>
          <p:spPr bwMode="auto">
            <a:xfrm>
              <a:off x="7128933" y="3213573"/>
              <a:ext cx="4083116" cy="1994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053E0B-1F2C-9C44-875D-7779881CBA41}"/>
                </a:ext>
              </a:extLst>
            </p:cNvPr>
            <p:cNvSpPr txBox="1"/>
            <p:nvPr/>
          </p:nvSpPr>
          <p:spPr>
            <a:xfrm>
              <a:off x="7642352" y="3429000"/>
              <a:ext cx="12530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Protection</a:t>
              </a:r>
              <a:endParaRPr lang="en-GB" sz="14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301065-7B1B-EF44-8CAD-740DBA9A948C}"/>
                </a:ext>
              </a:extLst>
            </p:cNvPr>
            <p:cNvSpPr txBox="1"/>
            <p:nvPr/>
          </p:nvSpPr>
          <p:spPr>
            <a:xfrm>
              <a:off x="9427199" y="3285067"/>
              <a:ext cx="12530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Freedom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79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602B-95F6-F241-94E9-ABA77610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73D98-6590-6046-B9E9-4CF8AC4C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096" y="2625344"/>
            <a:ext cx="9144000" cy="312724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Motivation</a:t>
            </a:r>
            <a:r>
              <a:rPr lang="en-GB" dirty="0"/>
              <a:t> (Why content moderation? Why the ICCPR?)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/>
              <a:t>challenges</a:t>
            </a:r>
            <a:r>
              <a:rPr lang="en-GB" dirty="0"/>
              <a:t> of moderating online hate speech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 </a:t>
            </a:r>
            <a:r>
              <a:rPr lang="en-GB" b="1" dirty="0"/>
              <a:t>taxonomy</a:t>
            </a:r>
            <a:r>
              <a:rPr lang="en-GB" dirty="0"/>
              <a:t> of online hate speech (&amp; measures) under the ICCPR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Moderating online hate speech </a:t>
            </a:r>
            <a:r>
              <a:rPr lang="en-GB" b="1" dirty="0"/>
              <a:t>in fragile settings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Conclusion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9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2B284-38B4-EC4D-8CEF-0713DA42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763070"/>
            <a:ext cx="7365067" cy="1546292"/>
          </a:xfrm>
        </p:spPr>
        <p:txBody>
          <a:bodyPr anchor="t">
            <a:normAutofit/>
          </a:bodyPr>
          <a:lstStyle/>
          <a:p>
            <a:r>
              <a:rPr lang="en-GB" dirty="0"/>
              <a:t>Free Online Hate Speech</a:t>
            </a:r>
          </a:p>
        </p:txBody>
      </p:sp>
      <p:pic>
        <p:nvPicPr>
          <p:cNvPr id="8198" name="Picture 6" descr="Religion is a Mental Illness — On International Blasphemy Day, enjoy this  cartoon...">
            <a:extLst>
              <a:ext uri="{FF2B5EF4-FFF2-40B4-BE49-F238E27FC236}">
                <a16:creationId xmlns:a16="http://schemas.microsoft.com/office/drawing/2014/main" id="{722DE7B5-5CF3-CD47-84FC-4AB9B7268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-2" y="10"/>
            <a:ext cx="4069080" cy="42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 Solidarity With a Free Press: Some More Blasphemous Cartoons">
            <a:extLst>
              <a:ext uri="{FF2B5EF4-FFF2-40B4-BE49-F238E27FC236}">
                <a16:creationId xmlns:a16="http://schemas.microsoft.com/office/drawing/2014/main" id="{CF168306-5276-544E-96E4-D97A9CD68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r="4" b="15279"/>
          <a:stretch/>
        </p:blipFill>
        <p:spPr bwMode="auto">
          <a:xfrm>
            <a:off x="3954057" y="10"/>
            <a:ext cx="4064935" cy="42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A7F0DC6-6DCB-044D-892F-CDD01664C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7748" b="235"/>
          <a:stretch/>
        </p:blipFill>
        <p:spPr>
          <a:xfrm>
            <a:off x="7903971" y="-1"/>
            <a:ext cx="4324702" cy="42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0459-0FB8-ED43-B313-8A3BABF3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1009651"/>
            <a:ext cx="4565650" cy="1344613"/>
          </a:xfrm>
        </p:spPr>
        <p:txBody>
          <a:bodyPr>
            <a:normAutofit fontScale="90000"/>
          </a:bodyPr>
          <a:lstStyle/>
          <a:p>
            <a:r>
              <a:rPr lang="en-GB" dirty="0"/>
              <a:t>Free Speech: </a:t>
            </a:r>
            <a:r>
              <a:rPr lang="en-GB" sz="3600" dirty="0"/>
              <a:t>Moderation &amp; Other Approaches</a:t>
            </a:r>
            <a:endParaRPr lang="en-GB" dirty="0"/>
          </a:p>
        </p:txBody>
      </p:sp>
      <p:pic>
        <p:nvPicPr>
          <p:cNvPr id="4" name="Picture 4" descr="3 Industries Increasing Digitization - SubZeroTech - Technology Blog -  SubZeroTech - Technology Blog">
            <a:extLst>
              <a:ext uri="{FF2B5EF4-FFF2-40B4-BE49-F238E27FC236}">
                <a16:creationId xmlns:a16="http://schemas.microsoft.com/office/drawing/2014/main" id="{3FC64877-87B9-C749-AF47-F48ACC25F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24737"/>
          <a:stretch/>
        </p:blipFill>
        <p:spPr bwMode="auto">
          <a:xfrm>
            <a:off x="20" y="758953"/>
            <a:ext cx="5333979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89CC-11CD-A841-A5DE-A7B42E771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01758"/>
            <a:ext cx="4944535" cy="3379787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GB" sz="1600" b="1" dirty="0"/>
              <a:t>Measures</a:t>
            </a:r>
            <a:r>
              <a:rPr lang="en-GB" sz="1600" dirty="0"/>
              <a:t> to curb division and echo-chambers</a:t>
            </a:r>
          </a:p>
          <a:p>
            <a:pPr>
              <a:lnSpc>
                <a:spcPct val="95000"/>
              </a:lnSpc>
            </a:pPr>
            <a:r>
              <a:rPr lang="en-GB" sz="1600" dirty="0"/>
              <a:t>Build </a:t>
            </a:r>
            <a:r>
              <a:rPr lang="en-GB" sz="1600" b="1" dirty="0"/>
              <a:t>resilience</a:t>
            </a:r>
            <a:r>
              <a:rPr lang="en-GB" sz="1600" dirty="0"/>
              <a:t>, </a:t>
            </a:r>
            <a:r>
              <a:rPr lang="en-GB" sz="1600" b="1" dirty="0"/>
              <a:t>dialogue</a:t>
            </a:r>
            <a:r>
              <a:rPr lang="en-GB" sz="1600" dirty="0"/>
              <a:t> and </a:t>
            </a:r>
            <a:r>
              <a:rPr lang="en-GB" sz="1600" b="1" dirty="0"/>
              <a:t>tolerance</a:t>
            </a:r>
          </a:p>
          <a:p>
            <a:pPr>
              <a:lnSpc>
                <a:spcPct val="95000"/>
              </a:lnSpc>
            </a:pPr>
            <a:r>
              <a:rPr lang="en-GB" sz="1600" dirty="0"/>
              <a:t>Focus on </a:t>
            </a:r>
            <a:r>
              <a:rPr lang="en-GB" sz="1600" b="1" dirty="0"/>
              <a:t>prevention</a:t>
            </a:r>
            <a:r>
              <a:rPr lang="en-GB" sz="1600" dirty="0"/>
              <a:t> of all types of online hate speech: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Digital literacy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Human rights education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Algorithmic changes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Counter-speech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Empowering users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Algorithmic auditing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Promoting smaller platforms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000" dirty="0"/>
          </a:p>
          <a:p>
            <a:pPr>
              <a:lnSpc>
                <a:spcPct val="95000"/>
              </a:lnSpc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007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404D-9F19-A445-9AE8-AD845A53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BAF45E-1B25-3E42-A933-3DA6A06041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078802"/>
              </p:ext>
            </p:extLst>
          </p:nvPr>
        </p:nvGraphicFramePr>
        <p:xfrm>
          <a:off x="2325962" y="1741054"/>
          <a:ext cx="10661904" cy="4509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5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340096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5C799-25D0-6548-A7FD-CD9D0BBB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>
            <a:normAutofit/>
          </a:bodyPr>
          <a:lstStyle/>
          <a:p>
            <a:r>
              <a:rPr lang="en-US" sz="3300" dirty="0"/>
              <a:t>Moderating Online Hate Speech in Fragile Settings</a:t>
            </a:r>
            <a:r>
              <a:rPr lang="en-GB" sz="3300" dirty="0"/>
              <a:t> </a:t>
            </a:r>
          </a:p>
        </p:txBody>
      </p:sp>
      <p:pic>
        <p:nvPicPr>
          <p:cNvPr id="11266" name="Picture 2" descr="Facebook failed to moderate content in developing countries - The  Washington Post">
            <a:extLst>
              <a:ext uri="{FF2B5EF4-FFF2-40B4-BE49-F238E27FC236}">
                <a16:creationId xmlns:a16="http://schemas.microsoft.com/office/drawing/2014/main" id="{B3862164-8C7B-F243-8E0D-0EDF69691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r="25904" b="-2"/>
          <a:stretch/>
        </p:blipFill>
        <p:spPr bwMode="auto">
          <a:xfrm>
            <a:off x="762000" y="758952"/>
            <a:ext cx="3890922" cy="53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6D74-4DCB-0B43-97C0-91F01661C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2610771"/>
          </a:xfrm>
        </p:spPr>
        <p:txBody>
          <a:bodyPr>
            <a:normAutofit fontScale="92500"/>
          </a:bodyPr>
          <a:lstStyle/>
          <a:p>
            <a:pPr>
              <a:lnSpc>
                <a:spcPct val="95000"/>
              </a:lnSpc>
            </a:pPr>
            <a:r>
              <a:rPr lang="en-GB" sz="1700" dirty="0"/>
              <a:t>No one-size-fits-all approach</a:t>
            </a:r>
          </a:p>
          <a:p>
            <a:pPr>
              <a:lnSpc>
                <a:spcPct val="95000"/>
              </a:lnSpc>
            </a:pPr>
            <a:r>
              <a:rPr lang="en-GB" sz="1700" dirty="0"/>
              <a:t>No automatic transposal of First World models</a:t>
            </a:r>
          </a:p>
          <a:p>
            <a:pPr>
              <a:lnSpc>
                <a:spcPct val="95000"/>
              </a:lnSpc>
            </a:pPr>
            <a:r>
              <a:rPr lang="en-GB" sz="1700" dirty="0"/>
              <a:t>Intermediary liability vs duty of care models </a:t>
            </a:r>
          </a:p>
          <a:p>
            <a:pPr>
              <a:lnSpc>
                <a:spcPct val="95000"/>
              </a:lnSpc>
            </a:pPr>
            <a:r>
              <a:rPr lang="en-GB" sz="1700" dirty="0"/>
              <a:t>Basic measures: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Accessible, foreseeable and clear </a:t>
            </a:r>
            <a:r>
              <a:rPr lang="en-GB" sz="1400" b="1" dirty="0"/>
              <a:t>legal framework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b="1" dirty="0"/>
              <a:t>Shared burden</a:t>
            </a:r>
            <a:r>
              <a:rPr lang="en-GB" sz="1400" dirty="0"/>
              <a:t>: States, platforms, users &amp; civil society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b="1" dirty="0"/>
              <a:t>Judicial</a:t>
            </a:r>
            <a:r>
              <a:rPr lang="en-GB" sz="1400" dirty="0"/>
              <a:t> remedies/safeguards &amp; </a:t>
            </a:r>
            <a:r>
              <a:rPr lang="en-GB" sz="1400" b="1" dirty="0"/>
              <a:t>out-of-court</a:t>
            </a:r>
            <a:r>
              <a:rPr lang="en-GB" sz="1400" dirty="0"/>
              <a:t> solutions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r>
              <a:rPr lang="en-GB" sz="1400" dirty="0"/>
              <a:t>Accessible and transparent moderation </a:t>
            </a:r>
            <a:r>
              <a:rPr lang="en-GB" sz="1400" b="1" dirty="0"/>
              <a:t>processes</a:t>
            </a:r>
          </a:p>
          <a:p>
            <a:pPr marL="788670" lvl="2" indent="-514350">
              <a:lnSpc>
                <a:spcPct val="95000"/>
              </a:lnSpc>
              <a:buFont typeface="+mj-lt"/>
              <a:buAutoNum type="arabicPeriod"/>
            </a:pPr>
            <a:endParaRPr lang="en-GB" sz="1000" dirty="0"/>
          </a:p>
          <a:p>
            <a:pPr>
              <a:lnSpc>
                <a:spcPct val="95000"/>
              </a:lnSpc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5892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9DF6-9A43-C047-9076-AD306E84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D21A-A849-B446-8F13-A6BE4ABB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096" y="2421467"/>
            <a:ext cx="9144000" cy="3592915"/>
          </a:xfrm>
        </p:spPr>
        <p:txBody>
          <a:bodyPr>
            <a:normAutofit/>
          </a:bodyPr>
          <a:lstStyle/>
          <a:p>
            <a:r>
              <a:rPr lang="en-GB" dirty="0"/>
              <a:t>ICCPR is </a:t>
            </a:r>
            <a:r>
              <a:rPr lang="en-GB" b="1" dirty="0"/>
              <a:t>not a panacea </a:t>
            </a:r>
            <a:r>
              <a:rPr lang="en-GB" dirty="0"/>
              <a:t>for online hate speech</a:t>
            </a:r>
          </a:p>
          <a:p>
            <a:r>
              <a:rPr lang="en-GB" dirty="0"/>
              <a:t>But it is an </a:t>
            </a:r>
            <a:r>
              <a:rPr lang="en-GB" b="1" dirty="0"/>
              <a:t>adequate baseline </a:t>
            </a:r>
            <a:r>
              <a:rPr lang="en-GB" dirty="0"/>
              <a:t>for State, platform and civil society action to tackle online hate speech</a:t>
            </a:r>
          </a:p>
          <a:p>
            <a:r>
              <a:rPr lang="en-GB" dirty="0"/>
              <a:t>Read in context, Arts 19 and 20 ICCPR provide a </a:t>
            </a:r>
            <a:r>
              <a:rPr lang="en-GB" b="1" dirty="0"/>
              <a:t>workable taxonomy </a:t>
            </a:r>
            <a:r>
              <a:rPr lang="en-GB" dirty="0"/>
              <a:t>of online hate speech</a:t>
            </a:r>
          </a:p>
          <a:p>
            <a:r>
              <a:rPr lang="en-GB" dirty="0"/>
              <a:t>And require a </a:t>
            </a:r>
            <a:r>
              <a:rPr lang="en-GB" b="1" dirty="0"/>
              <a:t>non-binary approach </a:t>
            </a:r>
            <a:r>
              <a:rPr lang="en-GB" dirty="0"/>
              <a:t>to its </a:t>
            </a:r>
            <a:r>
              <a:rPr lang="en-GB" b="1" dirty="0"/>
              <a:t>moderation</a:t>
            </a:r>
            <a:r>
              <a:rPr lang="en-GB" dirty="0"/>
              <a:t>, including in fragile settings</a:t>
            </a:r>
          </a:p>
        </p:txBody>
      </p:sp>
    </p:spTree>
    <p:extLst>
      <p:ext uri="{BB962C8B-B14F-4D97-AF65-F5344CB8AC3E}">
        <p14:creationId xmlns:p14="http://schemas.microsoft.com/office/powerpoint/2010/main" val="20399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26A70F00-F11C-4EEF-9002-CAA67EF3F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0" cy="6858000"/>
          </a:xfrm>
          <a:custGeom>
            <a:avLst/>
            <a:gdLst>
              <a:gd name="connsiteX0" fmla="*/ 0 w 11430000"/>
              <a:gd name="connsiteY0" fmla="*/ 0 h 6858000"/>
              <a:gd name="connsiteX1" fmla="*/ 5330523 w 11430000"/>
              <a:gd name="connsiteY1" fmla="*/ 0 h 6858000"/>
              <a:gd name="connsiteX2" fmla="*/ 5330523 w 11430000"/>
              <a:gd name="connsiteY2" fmla="*/ 758952 h 6858000"/>
              <a:gd name="connsiteX3" fmla="*/ 11430000 w 11430000"/>
              <a:gd name="connsiteY3" fmla="*/ 758952 h 6858000"/>
              <a:gd name="connsiteX4" fmla="*/ 11430000 w 11430000"/>
              <a:gd name="connsiteY4" fmla="*/ 6099048 h 6858000"/>
              <a:gd name="connsiteX5" fmla="*/ 5330523 w 11430000"/>
              <a:gd name="connsiteY5" fmla="*/ 6099048 h 6858000"/>
              <a:gd name="connsiteX6" fmla="*/ 5330523 w 11430000"/>
              <a:gd name="connsiteY6" fmla="*/ 6858000 h 6858000"/>
              <a:gd name="connsiteX7" fmla="*/ 0 w 11430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0" h="6858000">
                <a:moveTo>
                  <a:pt x="0" y="0"/>
                </a:moveTo>
                <a:lnTo>
                  <a:pt x="5330523" y="0"/>
                </a:lnTo>
                <a:lnTo>
                  <a:pt x="5330523" y="758952"/>
                </a:lnTo>
                <a:lnTo>
                  <a:pt x="11430000" y="758952"/>
                </a:lnTo>
                <a:lnTo>
                  <a:pt x="11430000" y="6099048"/>
                </a:lnTo>
                <a:lnTo>
                  <a:pt x="5330523" y="6099048"/>
                </a:lnTo>
                <a:lnTo>
                  <a:pt x="5330523" y="6858000"/>
                </a:lnTo>
                <a:lnTo>
                  <a:pt x="0" y="6858000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138F4-96B5-5147-ACBB-01B12985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>
            <a:normAutofit/>
          </a:bodyPr>
          <a:lstStyle/>
          <a:p>
            <a:r>
              <a:rPr lang="en-GB"/>
              <a:t>Why the ICCPR?</a:t>
            </a:r>
            <a:endParaRPr lang="en-GB" dirty="0"/>
          </a:p>
        </p:txBody>
      </p:sp>
      <p:pic>
        <p:nvPicPr>
          <p:cNvPr id="1026" name="Picture 2" descr="File:International Covenant on Civil and Political Rights.pdf">
            <a:extLst>
              <a:ext uri="{FF2B5EF4-FFF2-40B4-BE49-F238E27FC236}">
                <a16:creationId xmlns:a16="http://schemas.microsoft.com/office/drawing/2014/main" id="{F0CC436A-E89F-FE4F-8E49-6EB90F387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r="-2" b="14151"/>
          <a:stretch/>
        </p:blipFill>
        <p:spPr bwMode="auto">
          <a:xfrm>
            <a:off x="755905" y="762001"/>
            <a:ext cx="4574617" cy="53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231DC-6FED-814C-AA03-6F8F2606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387600"/>
            <a:ext cx="4859868" cy="3437467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For States</a:t>
            </a:r>
            <a:r>
              <a:rPr lang="en-GB" dirty="0"/>
              <a:t>: quasi-universal legal framework</a:t>
            </a:r>
          </a:p>
          <a:p>
            <a:r>
              <a:rPr lang="en-GB" b="1" dirty="0"/>
              <a:t>For companies: </a:t>
            </a:r>
            <a:r>
              <a:rPr lang="en-GB" dirty="0"/>
              <a:t>social responsibilities </a:t>
            </a:r>
          </a:p>
          <a:p>
            <a:r>
              <a:rPr lang="en-GB" b="1" dirty="0"/>
              <a:t>For </a:t>
            </a:r>
            <a:r>
              <a:rPr lang="en-GB" b="1" i="1" dirty="0"/>
              <a:t>all</a:t>
            </a:r>
            <a:r>
              <a:rPr lang="en-GB" b="1" dirty="0"/>
              <a:t> non-State actors: </a:t>
            </a:r>
            <a:r>
              <a:rPr lang="en-GB" dirty="0"/>
              <a:t>common language, legal &amp; policy tool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Responsible behaviour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Challenge wrongdoing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Advocacy/litigation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4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A90AC-7234-C342-8A41-46619DA9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650"/>
            <a:ext cx="6299201" cy="1344613"/>
          </a:xfrm>
        </p:spPr>
        <p:txBody>
          <a:bodyPr>
            <a:normAutofit/>
          </a:bodyPr>
          <a:lstStyle/>
          <a:p>
            <a:r>
              <a:rPr lang="en-GB" dirty="0"/>
              <a:t>Why content moderation?</a:t>
            </a:r>
          </a:p>
        </p:txBody>
      </p:sp>
      <p:pic>
        <p:nvPicPr>
          <p:cNvPr id="2050" name="Picture 2" descr="Facebook Releases White Paper on the Next Steps in Moderating Online Content">
            <a:extLst>
              <a:ext uri="{FF2B5EF4-FFF2-40B4-BE49-F238E27FC236}">
                <a16:creationId xmlns:a16="http://schemas.microsoft.com/office/drawing/2014/main" id="{DC6166F9-82AD-044B-8AA2-E85D0679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31184"/>
          <a:stretch/>
        </p:blipFill>
        <p:spPr bwMode="auto">
          <a:xfrm>
            <a:off x="20" y="758953"/>
            <a:ext cx="5333979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EF73-6CB3-A846-BF50-23126C3BB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172" y="2973260"/>
            <a:ext cx="5333979" cy="3125787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Not just </a:t>
            </a:r>
            <a:r>
              <a:rPr lang="en-GB" dirty="0"/>
              <a:t>about content takedowns</a:t>
            </a:r>
          </a:p>
          <a:p>
            <a:r>
              <a:rPr lang="en-GB" dirty="0"/>
              <a:t>But content </a:t>
            </a:r>
            <a:r>
              <a:rPr lang="en-GB" b="1" dirty="0"/>
              <a:t>governance</a:t>
            </a:r>
          </a:p>
          <a:p>
            <a:r>
              <a:rPr lang="en-GB" dirty="0"/>
              <a:t>Various </a:t>
            </a:r>
            <a:r>
              <a:rPr lang="en-GB" b="1" dirty="0"/>
              <a:t>approaches</a:t>
            </a:r>
            <a:r>
              <a:rPr lang="en-GB" dirty="0"/>
              <a:t> &amp; </a:t>
            </a:r>
            <a:r>
              <a:rPr lang="en-GB" b="1" dirty="0"/>
              <a:t>measures</a:t>
            </a:r>
          </a:p>
          <a:p>
            <a:r>
              <a:rPr lang="en-GB" dirty="0"/>
              <a:t>Balancing </a:t>
            </a:r>
            <a:r>
              <a:rPr lang="en-GB" b="1" dirty="0"/>
              <a:t>freedom</a:t>
            </a:r>
            <a:r>
              <a:rPr lang="en-GB" dirty="0"/>
              <a:t> &amp; </a:t>
            </a:r>
            <a:r>
              <a:rPr lang="en-GB" b="1" dirty="0"/>
              <a:t>protection</a:t>
            </a:r>
          </a:p>
          <a:p>
            <a:r>
              <a:rPr lang="en-GB" dirty="0"/>
              <a:t>Necessary to implement </a:t>
            </a:r>
            <a:r>
              <a:rPr lang="en-GB" b="1" dirty="0"/>
              <a:t>ICCPR</a:t>
            </a:r>
          </a:p>
          <a:p>
            <a:r>
              <a:rPr lang="en-GB" dirty="0"/>
              <a:t>Without prejudice to </a:t>
            </a:r>
            <a:r>
              <a:rPr lang="en-GB" b="1" dirty="0"/>
              <a:t>other tools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9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C1390-E163-0940-A5ED-3A9D7FB4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8951"/>
            <a:ext cx="3880511" cy="1577849"/>
          </a:xfrm>
        </p:spPr>
        <p:txBody>
          <a:bodyPr>
            <a:normAutofit/>
          </a:bodyPr>
          <a:lstStyle/>
          <a:p>
            <a:r>
              <a:rPr lang="en-GB" sz="3300"/>
              <a:t>The challenges of moderating online hate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E7A37-5D95-BD4F-9684-09532D96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611717"/>
            <a:ext cx="4064000" cy="3772149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GB" sz="1800" dirty="0"/>
              <a:t>Hate speech is </a:t>
            </a:r>
            <a:r>
              <a:rPr lang="en-GB" sz="1800" b="1" dirty="0"/>
              <a:t>not a technical, legal term</a:t>
            </a:r>
          </a:p>
          <a:p>
            <a:pPr>
              <a:lnSpc>
                <a:spcPct val="95000"/>
              </a:lnSpc>
            </a:pPr>
            <a:r>
              <a:rPr lang="en-GB" sz="1800" dirty="0"/>
              <a:t>But an </a:t>
            </a:r>
            <a:r>
              <a:rPr lang="en-GB" sz="1800" b="1" dirty="0"/>
              <a:t>umbrella concept</a:t>
            </a:r>
            <a:r>
              <a:rPr lang="en-GB" sz="1800" dirty="0"/>
              <a:t>: expressions of hatred based on a protected characteristic </a:t>
            </a:r>
          </a:p>
          <a:p>
            <a:pPr>
              <a:lnSpc>
                <a:spcPct val="95000"/>
              </a:lnSpc>
            </a:pPr>
            <a:r>
              <a:rPr lang="en-GB" sz="1800" dirty="0"/>
              <a:t>Offline and online: </a:t>
            </a:r>
            <a:r>
              <a:rPr lang="en-GB" sz="1800" b="1" dirty="0"/>
              <a:t>balancing</a:t>
            </a:r>
            <a:r>
              <a:rPr lang="en-GB" sz="1800" dirty="0"/>
              <a:t> </a:t>
            </a:r>
            <a:r>
              <a:rPr lang="en-GB" sz="1800" b="1" dirty="0"/>
              <a:t>free speech </a:t>
            </a:r>
            <a:r>
              <a:rPr lang="en-GB" sz="1800" dirty="0"/>
              <a:t>and </a:t>
            </a:r>
            <a:r>
              <a:rPr lang="en-GB" sz="1800" b="1" dirty="0"/>
              <a:t>other</a:t>
            </a:r>
            <a:r>
              <a:rPr lang="en-GB" sz="1800" dirty="0"/>
              <a:t> protected rights or interests </a:t>
            </a:r>
          </a:p>
          <a:p>
            <a:pPr>
              <a:lnSpc>
                <a:spcPct val="95000"/>
              </a:lnSpc>
            </a:pPr>
            <a:r>
              <a:rPr lang="en-GB" sz="1800" b="1" dirty="0"/>
              <a:t>Online</a:t>
            </a:r>
            <a:r>
              <a:rPr lang="en-GB" sz="1800" dirty="0"/>
              <a:t>: speed, scale &amp; directness of content dissemination</a:t>
            </a:r>
          </a:p>
          <a:p>
            <a:pPr>
              <a:lnSpc>
                <a:spcPct val="95000"/>
              </a:lnSpc>
            </a:pPr>
            <a:r>
              <a:rPr lang="en-GB" sz="1800" b="1" dirty="0"/>
              <a:t>Real-world consequences</a:t>
            </a:r>
            <a:r>
              <a:rPr lang="en-GB" sz="1800" dirty="0"/>
              <a:t>, esp. in fragile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EA0AE-C54B-6A4D-BA6C-F0E1C20A3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5401463" y="10"/>
            <a:ext cx="67905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EF4C-142D-1A44-BB4E-A93CFD26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taxonomy of online hate speech under the ICCPR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46D96-740C-4644-A797-8A47AEF22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Art. 19 ICCPR: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Freedom to hold opinions (§1)  and </a:t>
            </a:r>
            <a:r>
              <a:rPr lang="en-GB" b="1" dirty="0">
                <a:solidFill>
                  <a:schemeClr val="tx1"/>
                </a:solidFill>
              </a:rPr>
              <a:t>receive &amp; impart information </a:t>
            </a:r>
            <a:r>
              <a:rPr lang="en-GB" dirty="0">
                <a:solidFill>
                  <a:schemeClr val="tx1"/>
                </a:solidFill>
              </a:rPr>
              <a:t>of all kinds (§2)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May be limited </a:t>
            </a:r>
            <a:r>
              <a:rPr lang="en-GB" b="1" dirty="0">
                <a:solidFill>
                  <a:schemeClr val="tx1"/>
                </a:solidFill>
              </a:rPr>
              <a:t>by law </a:t>
            </a:r>
            <a:r>
              <a:rPr lang="en-GB" dirty="0">
                <a:solidFill>
                  <a:schemeClr val="tx1"/>
                </a:solidFill>
              </a:rPr>
              <a:t>when </a:t>
            </a:r>
            <a:r>
              <a:rPr lang="en-GB" b="1" dirty="0">
                <a:solidFill>
                  <a:schemeClr val="tx1"/>
                </a:solidFill>
              </a:rPr>
              <a:t>necessary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chemeClr val="tx1"/>
                </a:solidFill>
              </a:rPr>
              <a:t>proportionate</a:t>
            </a:r>
            <a:r>
              <a:rPr lang="en-GB" dirty="0">
                <a:solidFill>
                  <a:schemeClr val="tx1"/>
                </a:solidFill>
              </a:rPr>
              <a:t> (§3) for a </a:t>
            </a:r>
            <a:r>
              <a:rPr lang="en-GB" b="1" dirty="0">
                <a:solidFill>
                  <a:schemeClr val="tx1"/>
                </a:solidFill>
              </a:rPr>
              <a:t>legitimate purpose</a:t>
            </a:r>
            <a:r>
              <a:rPr lang="en-GB" dirty="0">
                <a:solidFill>
                  <a:schemeClr val="tx1"/>
                </a:solidFill>
              </a:rPr>
              <a:t>: to respect the rights and reputations of others (a) and protect national security, public order, public health or morals (b)</a:t>
            </a:r>
          </a:p>
          <a:p>
            <a:r>
              <a:rPr lang="en-GB" dirty="0"/>
              <a:t>Article 20 ICCPR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Propaganda for war </a:t>
            </a:r>
            <a:r>
              <a:rPr lang="en-GB" i="1" dirty="0">
                <a:solidFill>
                  <a:schemeClr val="tx1"/>
                </a:solidFill>
              </a:rPr>
              <a:t>shall be prohibited by law </a:t>
            </a:r>
            <a:r>
              <a:rPr lang="en-GB" dirty="0">
                <a:solidFill>
                  <a:schemeClr val="tx1"/>
                </a:solidFill>
              </a:rPr>
              <a:t>(§1)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b="1" dirty="0">
                <a:solidFill>
                  <a:schemeClr val="tx1"/>
                </a:solidFill>
              </a:rPr>
              <a:t>Advocacy of </a:t>
            </a:r>
            <a:r>
              <a:rPr lang="en-GB" b="1" dirty="0">
                <a:solidFill>
                  <a:schemeClr val="accent5"/>
                </a:solidFill>
              </a:rPr>
              <a:t>national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>
                <a:solidFill>
                  <a:schemeClr val="accent5"/>
                </a:solidFill>
              </a:rPr>
              <a:t>racial </a:t>
            </a:r>
            <a:r>
              <a:rPr lang="en-GB" b="1" dirty="0">
                <a:solidFill>
                  <a:schemeClr val="tx1"/>
                </a:solidFill>
              </a:rPr>
              <a:t>or</a:t>
            </a:r>
            <a:r>
              <a:rPr lang="en-GB" b="1" dirty="0">
                <a:solidFill>
                  <a:schemeClr val="accent5"/>
                </a:solidFill>
              </a:rPr>
              <a:t> religious hatred </a:t>
            </a:r>
            <a:r>
              <a:rPr lang="en-GB" dirty="0">
                <a:solidFill>
                  <a:schemeClr val="tx1"/>
                </a:solidFill>
              </a:rPr>
              <a:t>that constitutes </a:t>
            </a:r>
            <a:r>
              <a:rPr lang="en-GB" b="1" dirty="0">
                <a:solidFill>
                  <a:schemeClr val="tx1"/>
                </a:solidFill>
              </a:rPr>
              <a:t>incitement</a:t>
            </a:r>
            <a:r>
              <a:rPr lang="en-GB" dirty="0">
                <a:solidFill>
                  <a:schemeClr val="tx1"/>
                </a:solidFill>
              </a:rPr>
              <a:t> to </a:t>
            </a:r>
            <a:r>
              <a:rPr lang="en-GB" b="1" dirty="0">
                <a:solidFill>
                  <a:schemeClr val="tx1"/>
                </a:solidFill>
              </a:rPr>
              <a:t>discrimination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b="1" dirty="0">
                <a:solidFill>
                  <a:schemeClr val="tx1"/>
                </a:solidFill>
              </a:rPr>
              <a:t>hostility</a:t>
            </a:r>
            <a:r>
              <a:rPr lang="en-GB" dirty="0">
                <a:solidFill>
                  <a:schemeClr val="tx1"/>
                </a:solidFill>
              </a:rPr>
              <a:t> or </a:t>
            </a:r>
            <a:r>
              <a:rPr lang="en-GB" b="1" dirty="0">
                <a:solidFill>
                  <a:schemeClr val="tx1"/>
                </a:solidFill>
              </a:rPr>
              <a:t>violence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i="1" dirty="0">
                <a:solidFill>
                  <a:schemeClr val="tx1"/>
                </a:solidFill>
              </a:rPr>
              <a:t>shall be prohibited by law </a:t>
            </a:r>
            <a:r>
              <a:rPr lang="en-GB" dirty="0">
                <a:solidFill>
                  <a:schemeClr val="tx1"/>
                </a:solidFill>
              </a:rPr>
              <a:t>(§2)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71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917A-9A42-0C4E-AA03-4E31D9AD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taxonomy of online hate speech under the ICCPR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3B7AD75-4C10-614E-B294-BBC231164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28567"/>
              </p:ext>
            </p:extLst>
          </p:nvPr>
        </p:nvGraphicFramePr>
        <p:xfrm>
          <a:off x="1517650" y="2971800"/>
          <a:ext cx="9144000" cy="312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45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2B22-6E0A-5246-8589-A2AD78E0E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Prohibited Online Hate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F1F1-0175-B14F-82FA-DE2AD7712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87600"/>
            <a:ext cx="9144000" cy="351739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Advocacy of hatred amounting to </a:t>
            </a:r>
            <a:r>
              <a:rPr lang="en-GB" b="1" dirty="0"/>
              <a:t>incitement to discrimination, hostility or violence</a:t>
            </a:r>
            <a:r>
              <a:rPr lang="en-GB" dirty="0"/>
              <a:t> (Art 20 ICCPR)</a:t>
            </a:r>
          </a:p>
          <a:p>
            <a:pPr marL="708660" lvl="1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Based on </a:t>
            </a:r>
            <a:r>
              <a:rPr lang="en-US" dirty="0">
                <a:solidFill>
                  <a:schemeClr val="tx1"/>
                </a:solidFill>
              </a:rPr>
              <a:t>race, color, sex, language, religion, political or other opinion, national or social origin, property, birth or other status, including indigenous origin or identity, disability, migrant or refugee status, sexual orientation, gender identity or intersex status</a:t>
            </a:r>
            <a:r>
              <a:rPr lang="en-GB" dirty="0">
                <a:solidFill>
                  <a:schemeClr val="tx1"/>
                </a:solidFill>
              </a:rPr>
              <a:t> (Art 26 ICCPR)</a:t>
            </a:r>
          </a:p>
          <a:p>
            <a:r>
              <a:rPr lang="en-US" dirty="0"/>
              <a:t>Propaganda based on ideas/theories of </a:t>
            </a:r>
            <a:r>
              <a:rPr lang="en-US" b="1" dirty="0"/>
              <a:t>racial or ethnic superiority</a:t>
            </a:r>
            <a:r>
              <a:rPr lang="en-US" dirty="0"/>
              <a:t>, or which attempt to justify or promote </a:t>
            </a:r>
            <a:r>
              <a:rPr lang="en-US" b="1" dirty="0"/>
              <a:t>racial hatred and discrimination</a:t>
            </a:r>
            <a:r>
              <a:rPr lang="en-US" dirty="0"/>
              <a:t> + </a:t>
            </a:r>
            <a:r>
              <a:rPr lang="en-US" b="1" dirty="0"/>
              <a:t>incitement</a:t>
            </a:r>
            <a:r>
              <a:rPr lang="en-US" dirty="0"/>
              <a:t> thereto (Art 4 ICERD)</a:t>
            </a:r>
          </a:p>
          <a:p>
            <a:r>
              <a:rPr lang="en-US" dirty="0"/>
              <a:t>Still </a:t>
            </a:r>
            <a:r>
              <a:rPr lang="en-US" b="1" dirty="0"/>
              <a:t>contextual</a:t>
            </a:r>
            <a:r>
              <a:rPr lang="en-US" dirty="0"/>
              <a:t>: e.g., protest, warning or academic reference not prohibited 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2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536BE-10AF-0F47-885A-0EC5795A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711781"/>
            <a:ext cx="9584266" cy="15136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Prohibited Online Hate Speech</a:t>
            </a:r>
          </a:p>
        </p:txBody>
      </p:sp>
      <p:pic>
        <p:nvPicPr>
          <p:cNvPr id="5" name="Picture 2" descr="Why Facebook is losing the war on hate speech in Myanmar">
            <a:extLst>
              <a:ext uri="{FF2B5EF4-FFF2-40B4-BE49-F238E27FC236}">
                <a16:creationId xmlns:a16="http://schemas.microsoft.com/office/drawing/2014/main" id="{05F810DA-6CED-E14E-A08E-4A1E8B882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" b="-3"/>
          <a:stretch/>
        </p:blipFill>
        <p:spPr bwMode="auto">
          <a:xfrm>
            <a:off x="3050032" y="-12022"/>
            <a:ext cx="3054076" cy="423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1C9F15A-3C2D-2047-903F-D24D0BAE2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" b="-3"/>
          <a:stretch/>
        </p:blipFill>
        <p:spPr bwMode="auto">
          <a:xfrm>
            <a:off x="2540" y="-12022"/>
            <a:ext cx="3044952" cy="423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BDC61-AB22-4446-8551-6143C4B03E4A}"/>
              </a:ext>
            </a:extLst>
          </p:cNvPr>
          <p:cNvGrpSpPr/>
          <p:nvPr/>
        </p:nvGrpSpPr>
        <p:grpSpPr>
          <a:xfrm>
            <a:off x="6130873" y="7364"/>
            <a:ext cx="6057577" cy="4232147"/>
            <a:chOff x="6130873" y="7364"/>
            <a:chExt cx="6057577" cy="4232147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CA91202-4B45-874D-9A50-0DFF11796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971" r="2" b="11083"/>
            <a:stretch/>
          </p:blipFill>
          <p:spPr>
            <a:xfrm>
              <a:off x="6130873" y="7364"/>
              <a:ext cx="3054096" cy="4232147"/>
            </a:xfrm>
            <a:prstGeom prst="rect">
              <a:avLst/>
            </a:prstGeom>
          </p:spPr>
        </p:pic>
        <p:pic>
          <p:nvPicPr>
            <p:cNvPr id="19" name="Picture 18" descr="A picture containing text, grass&#10;&#10;Description automatically generated">
              <a:extLst>
                <a:ext uri="{FF2B5EF4-FFF2-40B4-BE49-F238E27FC236}">
                  <a16:creationId xmlns:a16="http://schemas.microsoft.com/office/drawing/2014/main" id="{2DD49C16-AB85-8A45-A71B-CFFD3D415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1536" y="7364"/>
              <a:ext cx="3246914" cy="2658221"/>
            </a:xfrm>
            <a:prstGeom prst="rect">
              <a:avLst/>
            </a:prstGeom>
          </p:spPr>
        </p:pic>
        <p:pic>
          <p:nvPicPr>
            <p:cNvPr id="17" name="Picture 1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D92CA9F-844C-DD4F-9040-D0BB9110C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140" y="2563109"/>
              <a:ext cx="3024346" cy="167640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8702EB-0FA2-BD46-96EE-E2D538EFDC3C}"/>
              </a:ext>
            </a:extLst>
          </p:cNvPr>
          <p:cNvGrpSpPr/>
          <p:nvPr/>
        </p:nvGrpSpPr>
        <p:grpSpPr>
          <a:xfrm>
            <a:off x="5948020" y="-78296"/>
            <a:ext cx="6243980" cy="6500107"/>
            <a:chOff x="5948020" y="-78296"/>
            <a:chExt cx="6243980" cy="650010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695DB30-0F38-124C-AD74-8351AD3CD57C}"/>
                </a:ext>
              </a:extLst>
            </p:cNvPr>
            <p:cNvSpPr/>
            <p:nvPr/>
          </p:nvSpPr>
          <p:spPr>
            <a:xfrm>
              <a:off x="5948020" y="-78296"/>
              <a:ext cx="2933934" cy="81987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CE608C5-6E74-404F-A41C-21C77E40D684}"/>
                </a:ext>
              </a:extLst>
            </p:cNvPr>
            <p:cNvSpPr/>
            <p:nvPr/>
          </p:nvSpPr>
          <p:spPr>
            <a:xfrm>
              <a:off x="9150590" y="2443206"/>
              <a:ext cx="2904645" cy="69464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72E9FAC-46F0-8444-A42B-05FB6B47B217}"/>
                </a:ext>
              </a:extLst>
            </p:cNvPr>
            <p:cNvCxnSpPr>
              <a:cxnSpLocks/>
              <a:endCxn id="2" idx="3"/>
            </p:cNvCxnSpPr>
            <p:nvPr/>
          </p:nvCxnSpPr>
          <p:spPr>
            <a:xfrm>
              <a:off x="7518400" y="752476"/>
              <a:ext cx="2827867" cy="4716128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A74A8C5-BE72-134F-8B5D-DC622078AAF0}"/>
                </a:ext>
              </a:extLst>
            </p:cNvPr>
            <p:cNvCxnSpPr/>
            <p:nvPr/>
          </p:nvCxnSpPr>
          <p:spPr>
            <a:xfrm>
              <a:off x="10572496" y="3137854"/>
              <a:ext cx="0" cy="2331613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EE6480-72A0-104F-BDF2-C0436D4159E1}"/>
                </a:ext>
              </a:extLst>
            </p:cNvPr>
            <p:cNvSpPr txBox="1"/>
            <p:nvPr/>
          </p:nvSpPr>
          <p:spPr>
            <a:xfrm>
              <a:off x="9894655" y="5498481"/>
              <a:ext cx="229734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Not prohibited speech, but could be limited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5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1024</Words>
  <Application>Microsoft Macintosh PowerPoint</Application>
  <PresentationFormat>Widescreen</PresentationFormat>
  <Paragraphs>152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Aharoni</vt:lpstr>
      <vt:lpstr>Arial</vt:lpstr>
      <vt:lpstr>Avenir Next LT Pro</vt:lpstr>
      <vt:lpstr>Calibri</vt:lpstr>
      <vt:lpstr>Wingdings</vt:lpstr>
      <vt:lpstr>PrismaticVTI</vt:lpstr>
      <vt:lpstr>Tackling Online Hate Speech through Content Moderation</vt:lpstr>
      <vt:lpstr>Outline</vt:lpstr>
      <vt:lpstr>Why the ICCPR?</vt:lpstr>
      <vt:lpstr>Why content moderation?</vt:lpstr>
      <vt:lpstr>The challenges of moderating online hate speech</vt:lpstr>
      <vt:lpstr>A taxonomy of online hate speech under the ICCPR</vt:lpstr>
      <vt:lpstr>A taxonomy of online hate speech under the ICCPR</vt:lpstr>
      <vt:lpstr>Prohibited Online Hate Speech</vt:lpstr>
      <vt:lpstr>Prohibited Online Hate Speech</vt:lpstr>
      <vt:lpstr>Prohibited Speech: Moderation</vt:lpstr>
      <vt:lpstr>Prohibited Speech: Moderation</vt:lpstr>
      <vt:lpstr>Prohibited Speech: Moderation</vt:lpstr>
      <vt:lpstr>Limited Online Hate Speech</vt:lpstr>
      <vt:lpstr>Limited Online Hate Speech</vt:lpstr>
      <vt:lpstr>Limited Speech: Moderation</vt:lpstr>
      <vt:lpstr>Limited Speech: Moderation</vt:lpstr>
      <vt:lpstr>Limited Speech: Moderation</vt:lpstr>
      <vt:lpstr>Limited Speech: Moderation</vt:lpstr>
      <vt:lpstr>Free Online Hate Speech</vt:lpstr>
      <vt:lpstr>Free Online Hate Speech</vt:lpstr>
      <vt:lpstr>Free Speech: Moderation &amp; Other Approaches</vt:lpstr>
      <vt:lpstr>Summary</vt:lpstr>
      <vt:lpstr>Moderating Online Hate Speech in Fragile Settings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Tackling Online Hate Speech through Content Moderation</dc:title>
  <dc:creator>Talita de Souza Dias</dc:creator>
  <cp:lastModifiedBy>Talita de Souza Dias</cp:lastModifiedBy>
  <cp:revision>28</cp:revision>
  <dcterms:created xsi:type="dcterms:W3CDTF">2022-01-11T10:21:08Z</dcterms:created>
  <dcterms:modified xsi:type="dcterms:W3CDTF">2022-01-12T17:16:26Z</dcterms:modified>
</cp:coreProperties>
</file>